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 r:id="rId2"/>
    <p:sldId id="258" r:id="rId3"/>
    <p:sldId id="259" r:id="rId4"/>
    <p:sldId id="277" r:id="rId5"/>
    <p:sldId id="278" r:id="rId6"/>
    <p:sldId id="279" r:id="rId7"/>
    <p:sldId id="287" r:id="rId8"/>
    <p:sldId id="274" r:id="rId9"/>
    <p:sldId id="275" r:id="rId10"/>
    <p:sldId id="271" r:id="rId11"/>
    <p:sldId id="260" r:id="rId12"/>
    <p:sldId id="280" r:id="rId13"/>
    <p:sldId id="288" r:id="rId14"/>
    <p:sldId id="281" r:id="rId15"/>
    <p:sldId id="261" r:id="rId16"/>
    <p:sldId id="282" r:id="rId17"/>
    <p:sldId id="264" r:id="rId18"/>
    <p:sldId id="283" r:id="rId19"/>
    <p:sldId id="262" r:id="rId20"/>
    <p:sldId id="284" r:id="rId21"/>
    <p:sldId id="267" r:id="rId22"/>
    <p:sldId id="265" r:id="rId23"/>
    <p:sldId id="285" r:id="rId24"/>
    <p:sldId id="268" r:id="rId25"/>
    <p:sldId id="286" r:id="rId26"/>
    <p:sldId id="269" r:id="rId27"/>
    <p:sldId id="270" r:id="rId28"/>
    <p:sldId id="289"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8" autoAdjust="0"/>
    <p:restoredTop sz="94660"/>
  </p:normalViewPr>
  <p:slideViewPr>
    <p:cSldViewPr snapToGrid="0">
      <p:cViewPr varScale="1">
        <p:scale>
          <a:sx n="68" d="100"/>
          <a:sy n="68" d="100"/>
        </p:scale>
        <p:origin x="80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41C0B7-46A6-4224-8F39-102746FADF99}" type="datetimeFigureOut">
              <a:rPr lang="el-GR" smtClean="0"/>
              <a:t>5/10/2024</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C4106E-11FA-458D-BCDC-A1C9CD83087A}" type="slidenum">
              <a:rPr lang="el-GR" smtClean="0"/>
              <a:t>‹#›</a:t>
            </a:fld>
            <a:endParaRPr lang="el-GR"/>
          </a:p>
        </p:txBody>
      </p:sp>
    </p:spTree>
    <p:extLst>
      <p:ext uri="{BB962C8B-B14F-4D97-AF65-F5344CB8AC3E}">
        <p14:creationId xmlns:p14="http://schemas.microsoft.com/office/powerpoint/2010/main" val="2401261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79C4106E-11FA-458D-BCDC-A1C9CD83087A}" type="slidenum">
              <a:rPr lang="el-GR" smtClean="0"/>
              <a:t>10</a:t>
            </a:fld>
            <a:endParaRPr lang="el-GR"/>
          </a:p>
        </p:txBody>
      </p:sp>
    </p:spTree>
    <p:extLst>
      <p:ext uri="{BB962C8B-B14F-4D97-AF65-F5344CB8AC3E}">
        <p14:creationId xmlns:p14="http://schemas.microsoft.com/office/powerpoint/2010/main" val="3068643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25F3F15-3B7C-4A27-ACA4-6D437AC6E393}" type="datetimeFigureOut">
              <a:rPr lang="el-GR" smtClean="0"/>
              <a:t>5/10/2024</a:t>
            </a:fld>
            <a:endParaRPr lang="el-GR"/>
          </a:p>
        </p:txBody>
      </p:sp>
      <p:sp>
        <p:nvSpPr>
          <p:cNvPr id="5" name="Footer Placeholder 4"/>
          <p:cNvSpPr>
            <a:spLocks noGrp="1"/>
          </p:cNvSpPr>
          <p:nvPr>
            <p:ph type="ftr" sz="quarter" idx="11"/>
          </p:nvPr>
        </p:nvSpPr>
        <p:spPr/>
        <p:txBody>
          <a:bodyPr/>
          <a:lstStyle/>
          <a:p>
            <a:endParaRPr lang="el-G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39D28B77-BFE3-4656-99AA-292A7D5ECB8A}" type="slidenum">
              <a:rPr lang="el-GR" smtClean="0"/>
              <a:t>‹#›</a:t>
            </a:fld>
            <a:endParaRPr lang="el-GR"/>
          </a:p>
        </p:txBody>
      </p:sp>
    </p:spTree>
    <p:extLst>
      <p:ext uri="{BB962C8B-B14F-4D97-AF65-F5344CB8AC3E}">
        <p14:creationId xmlns:p14="http://schemas.microsoft.com/office/powerpoint/2010/main" val="410004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5F3F15-3B7C-4A27-ACA4-6D437AC6E393}" type="datetimeFigureOut">
              <a:rPr lang="el-GR" smtClean="0"/>
              <a:t>5/10/2024</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9D28B77-BFE3-4656-99AA-292A7D5ECB8A}" type="slidenum">
              <a:rPr lang="el-GR" smtClean="0"/>
              <a:t>‹#›</a:t>
            </a:fld>
            <a:endParaRPr lang="el-GR"/>
          </a:p>
        </p:txBody>
      </p:sp>
    </p:spTree>
    <p:extLst>
      <p:ext uri="{BB962C8B-B14F-4D97-AF65-F5344CB8AC3E}">
        <p14:creationId xmlns:p14="http://schemas.microsoft.com/office/powerpoint/2010/main" val="2690656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5F3F15-3B7C-4A27-ACA4-6D437AC6E393}" type="datetimeFigureOut">
              <a:rPr lang="el-GR" smtClean="0"/>
              <a:t>5/10/2024</a:t>
            </a:fld>
            <a:endParaRPr lang="el-GR"/>
          </a:p>
        </p:txBody>
      </p:sp>
      <p:sp>
        <p:nvSpPr>
          <p:cNvPr id="5" name="Footer Placeholder 4"/>
          <p:cNvSpPr>
            <a:spLocks noGrp="1"/>
          </p:cNvSpPr>
          <p:nvPr>
            <p:ph type="ftr" sz="quarter" idx="11"/>
          </p:nvPr>
        </p:nvSpPr>
        <p:spPr/>
        <p:txBody>
          <a:bodyPr/>
          <a:lstStyle/>
          <a:p>
            <a:endParaRPr lang="el-G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9D28B77-BFE3-4656-99AA-292A7D5ECB8A}" type="slidenum">
              <a:rPr lang="el-GR" smtClean="0"/>
              <a:t>‹#›</a:t>
            </a:fld>
            <a:endParaRPr lang="el-GR"/>
          </a:p>
        </p:txBody>
      </p:sp>
    </p:spTree>
    <p:extLst>
      <p:ext uri="{BB962C8B-B14F-4D97-AF65-F5344CB8AC3E}">
        <p14:creationId xmlns:p14="http://schemas.microsoft.com/office/powerpoint/2010/main" val="1487960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5F3F15-3B7C-4A27-ACA4-6D437AC6E393}" type="datetimeFigureOut">
              <a:rPr lang="el-GR" smtClean="0"/>
              <a:t>5/10/2024</a:t>
            </a:fld>
            <a:endParaRPr lang="el-GR"/>
          </a:p>
        </p:txBody>
      </p:sp>
      <p:sp>
        <p:nvSpPr>
          <p:cNvPr id="6" name="Footer Placeholder 5"/>
          <p:cNvSpPr>
            <a:spLocks noGrp="1"/>
          </p:cNvSpPr>
          <p:nvPr>
            <p:ph type="ftr" sz="quarter" idx="11"/>
          </p:nvPr>
        </p:nvSpPr>
        <p:spPr/>
        <p:txBody>
          <a:bodyPr/>
          <a:lstStyle/>
          <a:p>
            <a:endParaRPr lang="el-G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39D28B77-BFE3-4656-99AA-292A7D5ECB8A}" type="slidenum">
              <a:rPr lang="el-GR" smtClean="0"/>
              <a:t>‹#›</a:t>
            </a:fld>
            <a:endParaRPr lang="el-GR"/>
          </a:p>
        </p:txBody>
      </p:sp>
    </p:spTree>
    <p:extLst>
      <p:ext uri="{BB962C8B-B14F-4D97-AF65-F5344CB8AC3E}">
        <p14:creationId xmlns:p14="http://schemas.microsoft.com/office/powerpoint/2010/main" val="868714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5F3F15-3B7C-4A27-ACA4-6D437AC6E393}" type="datetimeFigureOut">
              <a:rPr lang="el-GR" smtClean="0"/>
              <a:t>5/10/2024</a:t>
            </a:fld>
            <a:endParaRPr lang="el-GR"/>
          </a:p>
        </p:txBody>
      </p:sp>
      <p:sp>
        <p:nvSpPr>
          <p:cNvPr id="8" name="Footer Placeholder 7"/>
          <p:cNvSpPr>
            <a:spLocks noGrp="1"/>
          </p:cNvSpPr>
          <p:nvPr>
            <p:ph type="ftr" sz="quarter" idx="11"/>
          </p:nvPr>
        </p:nvSpPr>
        <p:spPr/>
        <p:txBody>
          <a:bodyPr/>
          <a:lstStyle/>
          <a:p>
            <a:endParaRPr lang="el-G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9D28B77-BFE3-4656-99AA-292A7D5ECB8A}" type="slidenum">
              <a:rPr lang="el-GR" smtClean="0"/>
              <a:t>‹#›</a:t>
            </a:fld>
            <a:endParaRPr lang="el-GR"/>
          </a:p>
        </p:txBody>
      </p:sp>
    </p:spTree>
    <p:extLst>
      <p:ext uri="{BB962C8B-B14F-4D97-AF65-F5344CB8AC3E}">
        <p14:creationId xmlns:p14="http://schemas.microsoft.com/office/powerpoint/2010/main" val="237464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5F3F15-3B7C-4A27-ACA4-6D437AC6E393}" type="datetimeFigureOut">
              <a:rPr lang="el-GR" smtClean="0"/>
              <a:t>5/10/2024</a:t>
            </a:fld>
            <a:endParaRPr lang="el-GR"/>
          </a:p>
        </p:txBody>
      </p:sp>
      <p:sp>
        <p:nvSpPr>
          <p:cNvPr id="4" name="Footer Placeholder 3"/>
          <p:cNvSpPr>
            <a:spLocks noGrp="1"/>
          </p:cNvSpPr>
          <p:nvPr>
            <p:ph type="ftr" sz="quarter" idx="11"/>
          </p:nvPr>
        </p:nvSpPr>
        <p:spPr/>
        <p:txBody>
          <a:bodyPr/>
          <a:lstStyle/>
          <a:p>
            <a:endParaRPr lang="el-G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9D28B77-BFE3-4656-99AA-292A7D5ECB8A}" type="slidenum">
              <a:rPr lang="el-GR" smtClean="0"/>
              <a:t>‹#›</a:t>
            </a:fld>
            <a:endParaRPr lang="el-GR"/>
          </a:p>
        </p:txBody>
      </p:sp>
    </p:spTree>
    <p:extLst>
      <p:ext uri="{BB962C8B-B14F-4D97-AF65-F5344CB8AC3E}">
        <p14:creationId xmlns:p14="http://schemas.microsoft.com/office/powerpoint/2010/main" val="618237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5F3F15-3B7C-4A27-ACA4-6D437AC6E393}" type="datetimeFigureOut">
              <a:rPr lang="el-GR" smtClean="0"/>
              <a:t>5/10/2024</a:t>
            </a:fld>
            <a:endParaRPr lang="el-GR"/>
          </a:p>
        </p:txBody>
      </p:sp>
      <p:sp>
        <p:nvSpPr>
          <p:cNvPr id="3" name="Footer Placeholder 2"/>
          <p:cNvSpPr>
            <a:spLocks noGrp="1"/>
          </p:cNvSpPr>
          <p:nvPr>
            <p:ph type="ftr" sz="quarter" idx="11"/>
          </p:nvPr>
        </p:nvSpPr>
        <p:spPr/>
        <p:txBody>
          <a:bodyPr/>
          <a:lstStyle/>
          <a:p>
            <a:endParaRPr lang="el-G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9D28B77-BFE3-4656-99AA-292A7D5ECB8A}" type="slidenum">
              <a:rPr lang="el-GR" smtClean="0"/>
              <a:t>‹#›</a:t>
            </a:fld>
            <a:endParaRPr lang="el-GR"/>
          </a:p>
        </p:txBody>
      </p:sp>
    </p:spTree>
    <p:extLst>
      <p:ext uri="{BB962C8B-B14F-4D97-AF65-F5344CB8AC3E}">
        <p14:creationId xmlns:p14="http://schemas.microsoft.com/office/powerpoint/2010/main" val="279234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5F3F15-3B7C-4A27-ACA4-6D437AC6E393}" type="datetimeFigureOut">
              <a:rPr lang="el-GR" smtClean="0"/>
              <a:t>5/10/2024</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9D28B77-BFE3-4656-99AA-292A7D5ECB8A}" type="slidenum">
              <a:rPr lang="el-GR" smtClean="0"/>
              <a:t>‹#›</a:t>
            </a:fld>
            <a:endParaRPr lang="el-GR"/>
          </a:p>
        </p:txBody>
      </p:sp>
    </p:spTree>
    <p:extLst>
      <p:ext uri="{BB962C8B-B14F-4D97-AF65-F5344CB8AC3E}">
        <p14:creationId xmlns:p14="http://schemas.microsoft.com/office/powerpoint/2010/main" val="2835035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5F3F15-3B7C-4A27-ACA4-6D437AC6E393}" type="datetimeFigureOut">
              <a:rPr lang="el-GR" smtClean="0"/>
              <a:t>5/10/2024</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9D28B77-BFE3-4656-99AA-292A7D5ECB8A}" type="slidenum">
              <a:rPr lang="el-GR" smtClean="0"/>
              <a:t>‹#›</a:t>
            </a:fld>
            <a:endParaRPr lang="el-GR"/>
          </a:p>
        </p:txBody>
      </p:sp>
    </p:spTree>
    <p:extLst>
      <p:ext uri="{BB962C8B-B14F-4D97-AF65-F5344CB8AC3E}">
        <p14:creationId xmlns:p14="http://schemas.microsoft.com/office/powerpoint/2010/main" val="1468970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5F3F15-3B7C-4A27-ACA4-6D437AC6E393}" type="datetimeFigureOut">
              <a:rPr lang="el-GR" smtClean="0"/>
              <a:t>5/10/2024</a:t>
            </a:fld>
            <a:endParaRPr lang="el-GR"/>
          </a:p>
        </p:txBody>
      </p:sp>
      <p:sp>
        <p:nvSpPr>
          <p:cNvPr id="5" name="Footer Placeholder 4"/>
          <p:cNvSpPr>
            <a:spLocks noGrp="1"/>
          </p:cNvSpPr>
          <p:nvPr>
            <p:ph type="ftr" sz="quarter" idx="11"/>
          </p:nvPr>
        </p:nvSpPr>
        <p:spPr/>
        <p:txBody>
          <a:bodyPr/>
          <a:lstStyle/>
          <a:p>
            <a:endParaRPr lang="el-G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9D28B77-BFE3-4656-99AA-292A7D5ECB8A}" type="slidenum">
              <a:rPr lang="el-GR" smtClean="0"/>
              <a:t>‹#›</a:t>
            </a:fld>
            <a:endParaRPr lang="el-GR"/>
          </a:p>
        </p:txBody>
      </p:sp>
    </p:spTree>
    <p:extLst>
      <p:ext uri="{BB962C8B-B14F-4D97-AF65-F5344CB8AC3E}">
        <p14:creationId xmlns:p14="http://schemas.microsoft.com/office/powerpoint/2010/main" val="2070134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5F3F15-3B7C-4A27-ACA4-6D437AC6E393}" type="datetimeFigureOut">
              <a:rPr lang="el-GR" smtClean="0"/>
              <a:t>5/10/2024</a:t>
            </a:fld>
            <a:endParaRPr lang="el-GR"/>
          </a:p>
        </p:txBody>
      </p:sp>
      <p:sp>
        <p:nvSpPr>
          <p:cNvPr id="5" name="Footer Placeholder 4"/>
          <p:cNvSpPr>
            <a:spLocks noGrp="1"/>
          </p:cNvSpPr>
          <p:nvPr>
            <p:ph type="ftr" sz="quarter" idx="11"/>
          </p:nvPr>
        </p:nvSpPr>
        <p:spPr/>
        <p:txBody>
          <a:bodyPr/>
          <a:lstStyle/>
          <a:p>
            <a:endParaRPr lang="el-G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9D28B77-BFE3-4656-99AA-292A7D5ECB8A}" type="slidenum">
              <a:rPr lang="el-GR" smtClean="0"/>
              <a:t>‹#›</a:t>
            </a:fld>
            <a:endParaRPr lang="el-G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11123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25F3F15-3B7C-4A27-ACA4-6D437AC6E393}" type="datetimeFigureOut">
              <a:rPr lang="el-GR" smtClean="0"/>
              <a:t>5/10/2024</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9D28B77-BFE3-4656-99AA-292A7D5ECB8A}" type="slidenum">
              <a:rPr lang="el-GR" smtClean="0"/>
              <a:t>‹#›</a:t>
            </a:fld>
            <a:endParaRPr lang="el-GR"/>
          </a:p>
        </p:txBody>
      </p:sp>
    </p:spTree>
    <p:extLst>
      <p:ext uri="{BB962C8B-B14F-4D97-AF65-F5344CB8AC3E}">
        <p14:creationId xmlns:p14="http://schemas.microsoft.com/office/powerpoint/2010/main" val="2848924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25F3F15-3B7C-4A27-ACA4-6D437AC6E393}" type="datetimeFigureOut">
              <a:rPr lang="el-GR" smtClean="0"/>
              <a:t>5/10/2024</a:t>
            </a:fld>
            <a:endParaRPr lang="el-GR"/>
          </a:p>
        </p:txBody>
      </p:sp>
      <p:sp>
        <p:nvSpPr>
          <p:cNvPr id="6" name="Footer Placeholder 5"/>
          <p:cNvSpPr>
            <a:spLocks noGrp="1"/>
          </p:cNvSpPr>
          <p:nvPr>
            <p:ph type="ftr" sz="quarter" idx="11"/>
          </p:nvPr>
        </p:nvSpPr>
        <p:spPr/>
        <p:txBody>
          <a:bodyPr/>
          <a:lstStyle/>
          <a:p>
            <a:endParaRPr lang="el-G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9D28B77-BFE3-4656-99AA-292A7D5ECB8A}" type="slidenum">
              <a:rPr lang="el-GR" smtClean="0"/>
              <a:t>‹#›</a:t>
            </a:fld>
            <a:endParaRPr lang="el-G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5992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25F3F15-3B7C-4A27-ACA4-6D437AC6E393}" type="datetimeFigureOut">
              <a:rPr lang="el-GR" smtClean="0"/>
              <a:t>5/10/2024</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9D28B77-BFE3-4656-99AA-292A7D5ECB8A}" type="slidenum">
              <a:rPr lang="el-GR" smtClean="0"/>
              <a:t>‹#›</a:t>
            </a:fld>
            <a:endParaRPr lang="el-GR"/>
          </a:p>
        </p:txBody>
      </p:sp>
    </p:spTree>
    <p:extLst>
      <p:ext uri="{BB962C8B-B14F-4D97-AF65-F5344CB8AC3E}">
        <p14:creationId xmlns:p14="http://schemas.microsoft.com/office/powerpoint/2010/main" val="8143957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5F3F15-3B7C-4A27-ACA4-6D437AC6E393}" type="datetimeFigureOut">
              <a:rPr lang="el-GR" smtClean="0"/>
              <a:t>5/10/2024</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9D28B77-BFE3-4656-99AA-292A7D5ECB8A}" type="slidenum">
              <a:rPr lang="el-GR" smtClean="0"/>
              <a:t>‹#›</a:t>
            </a:fld>
            <a:endParaRPr lang="el-GR"/>
          </a:p>
        </p:txBody>
      </p:sp>
    </p:spTree>
    <p:extLst>
      <p:ext uri="{BB962C8B-B14F-4D97-AF65-F5344CB8AC3E}">
        <p14:creationId xmlns:p14="http://schemas.microsoft.com/office/powerpoint/2010/main" val="37576398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5F3F15-3B7C-4A27-ACA4-6D437AC6E393}" type="datetimeFigureOut">
              <a:rPr lang="el-GR" smtClean="0"/>
              <a:t>5/10/2024</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9D28B77-BFE3-4656-99AA-292A7D5ECB8A}" type="slidenum">
              <a:rPr lang="el-GR" smtClean="0"/>
              <a:t>‹#›</a:t>
            </a:fld>
            <a:endParaRPr lang="el-GR"/>
          </a:p>
        </p:txBody>
      </p:sp>
    </p:spTree>
    <p:extLst>
      <p:ext uri="{BB962C8B-B14F-4D97-AF65-F5344CB8AC3E}">
        <p14:creationId xmlns:p14="http://schemas.microsoft.com/office/powerpoint/2010/main" val="1692852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25F3F15-3B7C-4A27-ACA4-6D437AC6E393}" type="datetimeFigureOut">
              <a:rPr lang="el-GR" smtClean="0"/>
              <a:t>5/10/2024</a:t>
            </a:fld>
            <a:endParaRPr lang="el-G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l-G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39D28B77-BFE3-4656-99AA-292A7D5ECB8A}" type="slidenum">
              <a:rPr lang="el-GR" smtClean="0"/>
              <a:t>‹#›</a:t>
            </a:fld>
            <a:endParaRPr lang="el-GR"/>
          </a:p>
        </p:txBody>
      </p:sp>
    </p:spTree>
    <p:extLst>
      <p:ext uri="{BB962C8B-B14F-4D97-AF65-F5344CB8AC3E}">
        <p14:creationId xmlns:p14="http://schemas.microsoft.com/office/powerpoint/2010/main" val="24447180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mfa.gov.cy/el/turkish-military-invasion-and-occupation.html"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s://www.polignosi.com/cgibin/hweb?-A=12667&amp;-V=limmata"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www.famagusta.org.cy/Gr/page/411"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youtube.com/watch?v=DOqqd57Pi20"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cmp-cyprus.org/el/"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hyperlink" Target="https://antriantoniou.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24634-F248-6482-736B-8F463D88A450}"/>
              </a:ext>
            </a:extLst>
          </p:cNvPr>
          <p:cNvSpPr>
            <a:spLocks noGrp="1"/>
          </p:cNvSpPr>
          <p:nvPr>
            <p:ph type="ctrTitle"/>
          </p:nvPr>
        </p:nvSpPr>
        <p:spPr>
          <a:xfrm>
            <a:off x="2434467" y="415649"/>
            <a:ext cx="8915399" cy="1440444"/>
          </a:xfrm>
        </p:spPr>
        <p:txBody>
          <a:bodyPr>
            <a:normAutofit fontScale="90000"/>
          </a:bodyPr>
          <a:lstStyle/>
          <a:p>
            <a:r>
              <a:rPr lang="el-GR" b="1" i="1" dirty="0"/>
              <a:t>Στον δρόμο για το σπίτι</a:t>
            </a:r>
            <a:br>
              <a:rPr lang="el-GR" dirty="0"/>
            </a:br>
            <a:endParaRPr lang="el-GR" dirty="0"/>
          </a:p>
        </p:txBody>
      </p:sp>
      <p:sp>
        <p:nvSpPr>
          <p:cNvPr id="3" name="Subtitle 2">
            <a:extLst>
              <a:ext uri="{FF2B5EF4-FFF2-40B4-BE49-F238E27FC236}">
                <a16:creationId xmlns:a16="http://schemas.microsoft.com/office/drawing/2014/main" id="{085779A3-27BD-50C9-38FF-09F3CB7C6246}"/>
              </a:ext>
            </a:extLst>
          </p:cNvPr>
          <p:cNvSpPr>
            <a:spLocks noGrp="1"/>
          </p:cNvSpPr>
          <p:nvPr>
            <p:ph type="subTitle" idx="1"/>
          </p:nvPr>
        </p:nvSpPr>
        <p:spPr>
          <a:xfrm>
            <a:off x="5401993" y="1956699"/>
            <a:ext cx="5947873" cy="1101965"/>
          </a:xfrm>
        </p:spPr>
        <p:txBody>
          <a:bodyPr>
            <a:normAutofit lnSpcReduction="10000"/>
          </a:bodyPr>
          <a:lstStyle/>
          <a:p>
            <a:pPr algn="ctr"/>
            <a:r>
              <a:rPr lang="el-GR" sz="3200" i="1" dirty="0"/>
              <a:t>Δημιουργική αξιοποίηση </a:t>
            </a:r>
            <a:endParaRPr lang="en-US" sz="3200" i="1" dirty="0"/>
          </a:p>
          <a:p>
            <a:pPr algn="ctr"/>
            <a:r>
              <a:rPr lang="el-GR" sz="3200" i="1" dirty="0"/>
              <a:t>του βιβλίου στην τάξη</a:t>
            </a:r>
          </a:p>
          <a:p>
            <a:endParaRPr lang="el-GR" dirty="0"/>
          </a:p>
        </p:txBody>
      </p:sp>
      <p:pic>
        <p:nvPicPr>
          <p:cNvPr id="4" name="Picture 3">
            <a:extLst>
              <a:ext uri="{FF2B5EF4-FFF2-40B4-BE49-F238E27FC236}">
                <a16:creationId xmlns:a16="http://schemas.microsoft.com/office/drawing/2014/main" id="{7583B17D-D7EF-64EA-5C9F-520287896AF3}"/>
              </a:ext>
            </a:extLst>
          </p:cNvPr>
          <p:cNvPicPr>
            <a:picLocks noChangeAspect="1"/>
          </p:cNvPicPr>
          <p:nvPr/>
        </p:nvPicPr>
        <p:blipFill>
          <a:blip r:embed="rId2"/>
          <a:stretch>
            <a:fillRect/>
          </a:stretch>
        </p:blipFill>
        <p:spPr>
          <a:xfrm>
            <a:off x="1823962" y="1693664"/>
            <a:ext cx="3414056" cy="4669941"/>
          </a:xfrm>
          <a:prstGeom prst="rect">
            <a:avLst/>
          </a:prstGeom>
        </p:spPr>
      </p:pic>
      <p:sp>
        <p:nvSpPr>
          <p:cNvPr id="5" name="TextBox 4">
            <a:extLst>
              <a:ext uri="{FF2B5EF4-FFF2-40B4-BE49-F238E27FC236}">
                <a16:creationId xmlns:a16="http://schemas.microsoft.com/office/drawing/2014/main" id="{55F6571E-0539-2680-FC67-6545AFC7325A}"/>
              </a:ext>
            </a:extLst>
          </p:cNvPr>
          <p:cNvSpPr txBox="1"/>
          <p:nvPr/>
        </p:nvSpPr>
        <p:spPr>
          <a:xfrm>
            <a:off x="5753686" y="3720471"/>
            <a:ext cx="5793128" cy="2308324"/>
          </a:xfrm>
          <a:prstGeom prst="rect">
            <a:avLst/>
          </a:prstGeom>
          <a:noFill/>
        </p:spPr>
        <p:txBody>
          <a:bodyPr wrap="square" rtlCol="0">
            <a:spAutoFit/>
          </a:bodyPr>
          <a:lstStyle/>
          <a:p>
            <a:pPr algn="ctr"/>
            <a:r>
              <a:rPr lang="el-GR" sz="2400" b="1" dirty="0"/>
              <a:t>Συγγραφέας:</a:t>
            </a:r>
            <a:r>
              <a:rPr lang="el-GR" sz="2400" dirty="0"/>
              <a:t> Άντρη Αντωνίου</a:t>
            </a:r>
          </a:p>
          <a:p>
            <a:pPr algn="ctr"/>
            <a:endParaRPr lang="el-GR" sz="2400" dirty="0"/>
          </a:p>
          <a:p>
            <a:pPr algn="ctr"/>
            <a:r>
              <a:rPr lang="el-GR" sz="2400" b="1" dirty="0"/>
              <a:t>Εικονογράφος:</a:t>
            </a:r>
            <a:r>
              <a:rPr lang="el-GR" sz="2400" dirty="0"/>
              <a:t> Ουρανία Μακρυγιάννη</a:t>
            </a:r>
          </a:p>
          <a:p>
            <a:pPr algn="ctr"/>
            <a:endParaRPr lang="el-GR" sz="2400" dirty="0"/>
          </a:p>
          <a:p>
            <a:pPr algn="ctr"/>
            <a:r>
              <a:rPr lang="el-GR" sz="2400" b="1" dirty="0"/>
              <a:t>Εκδόσεις Ψυχογιός: </a:t>
            </a:r>
            <a:r>
              <a:rPr lang="el-GR" sz="2400" dirty="0"/>
              <a:t>Αθήνα, 2024</a:t>
            </a:r>
          </a:p>
        </p:txBody>
      </p:sp>
    </p:spTree>
    <p:extLst>
      <p:ext uri="{BB962C8B-B14F-4D97-AF65-F5344CB8AC3E}">
        <p14:creationId xmlns:p14="http://schemas.microsoft.com/office/powerpoint/2010/main" val="4108958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A83578A-F107-388B-863A-0DB014D3AA82}"/>
              </a:ext>
            </a:extLst>
          </p:cNvPr>
          <p:cNvSpPr txBox="1"/>
          <p:nvPr/>
        </p:nvSpPr>
        <p:spPr>
          <a:xfrm>
            <a:off x="1519311" y="211016"/>
            <a:ext cx="10086536" cy="6186309"/>
          </a:xfrm>
          <a:prstGeom prst="rect">
            <a:avLst/>
          </a:prstGeom>
          <a:noFill/>
        </p:spPr>
        <p:txBody>
          <a:bodyPr wrap="square">
            <a:spAutoFit/>
          </a:bodyPr>
          <a:lstStyle/>
          <a:p>
            <a:pPr algn="just"/>
            <a:r>
              <a:rPr lang="el-GR" sz="2200" dirty="0"/>
              <a:t>Ένα κορίτσι σ’ ένα νησί. Το νησί είναι περιτριγυρισμένο</a:t>
            </a:r>
            <a:r>
              <a:rPr lang="en-US" sz="2200" dirty="0"/>
              <a:t> </a:t>
            </a:r>
            <a:r>
              <a:rPr lang="el-GR" sz="2200" dirty="0"/>
              <a:t>από γαλάζιες ακτές και χρυσαφένιες παραλίες∙ όμως το κορίτσι δε γίνεται να πλατσουρίσει σε όλες τις θάλασσές </a:t>
            </a:r>
            <a:r>
              <a:rPr lang="en-US" sz="2200" dirty="0"/>
              <a:t> </a:t>
            </a:r>
            <a:r>
              <a:rPr lang="el-GR" sz="2200" dirty="0"/>
              <a:t>του ούτε να παίξει σε κάθε του αμμουδιά. Γιατί κάποιο </a:t>
            </a:r>
            <a:r>
              <a:rPr lang="en-US" sz="2200" dirty="0"/>
              <a:t> </a:t>
            </a:r>
            <a:r>
              <a:rPr lang="el-GR" sz="2200" dirty="0"/>
              <a:t>καλοκαίρι τα νερά του νησιού ξέβρασαν καράβια εχθρικά, κι από τότε η ζωή των κατοίκων του γκρεμίστηκε σαν χωμάτινο κάστρο στο κύμα.</a:t>
            </a:r>
          </a:p>
          <a:p>
            <a:pPr algn="just"/>
            <a:endParaRPr lang="en-US" sz="2200" dirty="0"/>
          </a:p>
          <a:p>
            <a:pPr algn="just"/>
            <a:r>
              <a:rPr lang="el-GR" sz="2200" dirty="0"/>
              <a:t>Το κορίτσι θα μάθει από νωρίς στη ζωή του τι σημαίνουν οι λέξεις προσφυγιά, οδοφράγματα, εγκλωβισμένοι, αγνοούμενοι, συρματοπλέγματα, κατοχή. Λέξεις που ακούει συχνά στην τηλεόραση, μαθαίνει καθημερινά στο σχολείο, μα πάνω απ’ όλα αισθάνεται στην καρδιά του βαθιά.</a:t>
            </a:r>
          </a:p>
          <a:p>
            <a:pPr algn="just"/>
            <a:endParaRPr lang="el-GR" sz="2200" dirty="0"/>
          </a:p>
          <a:p>
            <a:pPr algn="just"/>
            <a:r>
              <a:rPr lang="el-GR" sz="2200" dirty="0"/>
              <a:t>Το κορίτσι θα μεγαλώσει και θα γνωρίσει παιδιά που εγκατέλειψαν τη δική τους πατρίδα για να σωθούν. Ξέρει από πρώτο χέρι τι χρειάζονται τα παιδιά αυτά∙ ό,τι χρειάζεται κάθε άνθρωπος που ξαφνικά γίνεται πρόσφυγας. Ασφάλεια, ειρήνη, αγάπη, ελπίδα, αποδοχή. Μέχρι να βγάλει ρίζες στο χώμα όπου βρέθηκε αναγκαστικά, μέχρι να μπορέσει μια μέρα να το νιώσει για σπίτι.</a:t>
            </a:r>
          </a:p>
        </p:txBody>
      </p:sp>
    </p:spTree>
    <p:extLst>
      <p:ext uri="{BB962C8B-B14F-4D97-AF65-F5344CB8AC3E}">
        <p14:creationId xmlns:p14="http://schemas.microsoft.com/office/powerpoint/2010/main" val="2716889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87CEAF-50BA-DCB9-EE03-DB0C59A60E28}"/>
              </a:ext>
            </a:extLst>
          </p:cNvPr>
          <p:cNvPicPr>
            <a:picLocks noChangeAspect="1"/>
          </p:cNvPicPr>
          <p:nvPr/>
        </p:nvPicPr>
        <p:blipFill>
          <a:blip r:embed="rId2"/>
          <a:stretch>
            <a:fillRect/>
          </a:stretch>
        </p:blipFill>
        <p:spPr>
          <a:xfrm>
            <a:off x="1509025" y="392244"/>
            <a:ext cx="4700423" cy="5651482"/>
          </a:xfrm>
          <a:prstGeom prst="rect">
            <a:avLst/>
          </a:prstGeom>
        </p:spPr>
      </p:pic>
      <p:pic>
        <p:nvPicPr>
          <p:cNvPr id="3" name="Picture 2">
            <a:extLst>
              <a:ext uri="{FF2B5EF4-FFF2-40B4-BE49-F238E27FC236}">
                <a16:creationId xmlns:a16="http://schemas.microsoft.com/office/drawing/2014/main" id="{D51AA3C2-750B-EF7E-415B-8977EAFC475B}"/>
              </a:ext>
            </a:extLst>
          </p:cNvPr>
          <p:cNvPicPr>
            <a:picLocks noChangeAspect="1"/>
          </p:cNvPicPr>
          <p:nvPr/>
        </p:nvPicPr>
        <p:blipFill>
          <a:blip r:embed="rId3"/>
          <a:srcRect l="11583"/>
          <a:stretch/>
        </p:blipFill>
        <p:spPr>
          <a:xfrm>
            <a:off x="6659614" y="392244"/>
            <a:ext cx="4700423" cy="5651482"/>
          </a:xfrm>
          <a:prstGeom prst="rect">
            <a:avLst/>
          </a:prstGeom>
        </p:spPr>
      </p:pic>
    </p:spTree>
    <p:extLst>
      <p:ext uri="{BB962C8B-B14F-4D97-AF65-F5344CB8AC3E}">
        <p14:creationId xmlns:p14="http://schemas.microsoft.com/office/powerpoint/2010/main" val="784809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8A6E27D-A363-6DDC-DED9-3F1CC9EC9D1D}"/>
              </a:ext>
            </a:extLst>
          </p:cNvPr>
          <p:cNvPicPr>
            <a:picLocks noChangeAspect="1"/>
          </p:cNvPicPr>
          <p:nvPr/>
        </p:nvPicPr>
        <p:blipFill>
          <a:blip r:embed="rId2"/>
          <a:stretch>
            <a:fillRect/>
          </a:stretch>
        </p:blipFill>
        <p:spPr>
          <a:xfrm>
            <a:off x="1659838" y="1094029"/>
            <a:ext cx="3414056" cy="4669941"/>
          </a:xfrm>
          <a:prstGeom prst="rect">
            <a:avLst/>
          </a:prstGeom>
        </p:spPr>
      </p:pic>
      <p:sp>
        <p:nvSpPr>
          <p:cNvPr id="3" name="TextBox 2">
            <a:extLst>
              <a:ext uri="{FF2B5EF4-FFF2-40B4-BE49-F238E27FC236}">
                <a16:creationId xmlns:a16="http://schemas.microsoft.com/office/drawing/2014/main" id="{51D9043E-31CC-E466-2EF7-E08CAA6EE2E2}"/>
              </a:ext>
            </a:extLst>
          </p:cNvPr>
          <p:cNvSpPr txBox="1"/>
          <p:nvPr/>
        </p:nvSpPr>
        <p:spPr>
          <a:xfrm>
            <a:off x="5320660" y="576776"/>
            <a:ext cx="6586322" cy="6124754"/>
          </a:xfrm>
          <a:prstGeom prst="rect">
            <a:avLst/>
          </a:prstGeom>
          <a:noFill/>
        </p:spPr>
        <p:txBody>
          <a:bodyPr wrap="square" rtlCol="0">
            <a:spAutoFit/>
          </a:bodyPr>
          <a:lstStyle/>
          <a:p>
            <a:pPr algn="just"/>
            <a:r>
              <a:rPr lang="el-GR" sz="2200" dirty="0"/>
              <a:t>Εκκινώντας από το εξώφυλλο</a:t>
            </a:r>
            <a:r>
              <a:rPr lang="en-US" sz="2200" dirty="0"/>
              <a:t>:</a:t>
            </a:r>
            <a:r>
              <a:rPr lang="el-GR" sz="2200" dirty="0"/>
              <a:t> </a:t>
            </a:r>
            <a:endParaRPr lang="en-US" sz="2200" dirty="0"/>
          </a:p>
          <a:p>
            <a:endParaRPr lang="el-GR" sz="2200" dirty="0"/>
          </a:p>
          <a:p>
            <a:pPr marL="342900" indent="-342900" algn="just">
              <a:buFont typeface="Arial" panose="020B0604020202020204" pitchFamily="34" charset="0"/>
              <a:buChar char="•"/>
            </a:pPr>
            <a:r>
              <a:rPr lang="el-GR" sz="2200" dirty="0"/>
              <a:t>Ποιος άραγε να παίρνει τον δρόμο για το σπίτι και  τι σχέση μπορεί να έχουν ένας λύκος, ένα φάντασμα, ένα κοράκι, ένα περιστέρι, ένας δράκος και ένα κόκκινο μπαλόνι με τη διαδρομή αυτή;</a:t>
            </a:r>
          </a:p>
          <a:p>
            <a:pPr marL="342900" indent="-342900" algn="just">
              <a:buFont typeface="Arial" panose="020B0604020202020204" pitchFamily="34" charset="0"/>
              <a:buChar char="•"/>
            </a:pPr>
            <a:endParaRPr lang="el-GR" sz="2200" dirty="0"/>
          </a:p>
          <a:p>
            <a:pPr marL="342900" indent="-342900" algn="just">
              <a:buFont typeface="Arial" panose="020B0604020202020204" pitchFamily="34" charset="0"/>
              <a:buChar char="•"/>
            </a:pPr>
            <a:r>
              <a:rPr lang="el-GR" sz="2200" dirty="0"/>
              <a:t>Με βάση την εικονογράφηση του εξωφύλλου, θα μπορούσατε να σκεφτείτε εναλλακτικούς τίτλους;</a:t>
            </a:r>
          </a:p>
          <a:p>
            <a:pPr marL="342900" indent="-342900" algn="just">
              <a:buFont typeface="Arial" panose="020B0604020202020204" pitchFamily="34" charset="0"/>
              <a:buChar char="•"/>
            </a:pPr>
            <a:endParaRPr lang="el-GR" sz="2200" dirty="0"/>
          </a:p>
          <a:p>
            <a:pPr marL="342900" indent="-342900" algn="just">
              <a:buFont typeface="Arial" panose="020B0604020202020204" pitchFamily="34" charset="0"/>
              <a:buChar char="•"/>
            </a:pPr>
            <a:r>
              <a:rPr lang="el-GR" sz="2200" dirty="0"/>
              <a:t>Τι ιστορίες λέτε να ξετυλιχθούν μέσα από τις σελίδες;</a:t>
            </a:r>
          </a:p>
          <a:p>
            <a:pPr marL="342900" indent="-342900" algn="just">
              <a:buFont typeface="Arial" panose="020B0604020202020204" pitchFamily="34" charset="0"/>
              <a:buChar char="•"/>
            </a:pPr>
            <a:endParaRPr lang="el-GR" sz="2200" dirty="0"/>
          </a:p>
          <a:p>
            <a:pPr marL="342900" indent="-342900" algn="just">
              <a:buFont typeface="Arial" panose="020B0604020202020204" pitchFamily="34" charset="0"/>
              <a:buChar char="•"/>
            </a:pPr>
            <a:endParaRPr lang="en-US" sz="2200" dirty="0"/>
          </a:p>
          <a:p>
            <a:pPr marL="342900" indent="-342900" algn="just">
              <a:buFont typeface="Arial" panose="020B0604020202020204" pitchFamily="34" charset="0"/>
              <a:buChar char="•"/>
            </a:pPr>
            <a:endParaRPr lang="el-GR" sz="2200" dirty="0"/>
          </a:p>
          <a:p>
            <a:endParaRPr lang="el-GR" dirty="0"/>
          </a:p>
        </p:txBody>
      </p:sp>
    </p:spTree>
    <p:extLst>
      <p:ext uri="{BB962C8B-B14F-4D97-AF65-F5344CB8AC3E}">
        <p14:creationId xmlns:p14="http://schemas.microsoft.com/office/powerpoint/2010/main" val="493018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9A548A-B2C6-C244-320C-878FDF7EBE09}"/>
              </a:ext>
            </a:extLst>
          </p:cNvPr>
          <p:cNvPicPr>
            <a:picLocks noChangeAspect="1"/>
          </p:cNvPicPr>
          <p:nvPr/>
        </p:nvPicPr>
        <p:blipFill>
          <a:blip r:embed="rId2"/>
          <a:stretch>
            <a:fillRect/>
          </a:stretch>
        </p:blipFill>
        <p:spPr>
          <a:xfrm>
            <a:off x="1872395" y="1113582"/>
            <a:ext cx="4014935" cy="5242780"/>
          </a:xfrm>
          <a:prstGeom prst="rect">
            <a:avLst/>
          </a:prstGeom>
        </p:spPr>
      </p:pic>
      <p:sp>
        <p:nvSpPr>
          <p:cNvPr id="4" name="TextBox 3">
            <a:extLst>
              <a:ext uri="{FF2B5EF4-FFF2-40B4-BE49-F238E27FC236}">
                <a16:creationId xmlns:a16="http://schemas.microsoft.com/office/drawing/2014/main" id="{65610015-1AB4-CCCD-5F5E-8D284D227B60}"/>
              </a:ext>
            </a:extLst>
          </p:cNvPr>
          <p:cNvSpPr txBox="1"/>
          <p:nvPr/>
        </p:nvSpPr>
        <p:spPr>
          <a:xfrm>
            <a:off x="5974079" y="166568"/>
            <a:ext cx="5847471" cy="5847755"/>
          </a:xfrm>
          <a:prstGeom prst="rect">
            <a:avLst/>
          </a:prstGeom>
          <a:noFill/>
        </p:spPr>
        <p:txBody>
          <a:bodyPr wrap="square" rtlCol="0">
            <a:spAutoFit/>
          </a:bodyPr>
          <a:lstStyle/>
          <a:p>
            <a:pPr algn="just"/>
            <a:endParaRPr lang="en-US" sz="2200" dirty="0"/>
          </a:p>
          <a:p>
            <a:pPr algn="just"/>
            <a:endParaRPr lang="en-US" sz="2200" dirty="0"/>
          </a:p>
          <a:p>
            <a:pPr algn="just"/>
            <a:r>
              <a:rPr lang="el-GR" sz="2200" dirty="0"/>
              <a:t>Συνεχίζοντας με το οπισθόφυλλο</a:t>
            </a:r>
            <a:r>
              <a:rPr lang="en-US" sz="2200" dirty="0"/>
              <a:t>:</a:t>
            </a:r>
          </a:p>
          <a:p>
            <a:pPr algn="just"/>
            <a:endParaRPr lang="en-US" sz="2200" dirty="0"/>
          </a:p>
          <a:p>
            <a:pPr algn="just"/>
            <a:endParaRPr lang="el-GR" sz="2200" dirty="0"/>
          </a:p>
          <a:p>
            <a:pPr marL="342900" indent="-342900" algn="just">
              <a:buFont typeface="Arial" panose="020B0604020202020204" pitchFamily="34" charset="0"/>
              <a:buChar char="•"/>
            </a:pPr>
            <a:r>
              <a:rPr lang="el-GR" sz="2200" dirty="0"/>
              <a:t>Σε ποιο νησί διαδραματίζεται άραγε η ιστορία;</a:t>
            </a:r>
          </a:p>
          <a:p>
            <a:pPr marL="342900" indent="-342900" algn="just">
              <a:buFont typeface="Arial" panose="020B0604020202020204" pitchFamily="34" charset="0"/>
              <a:buChar char="•"/>
            </a:pPr>
            <a:r>
              <a:rPr lang="el-GR" sz="2200" dirty="0"/>
              <a:t>Ποια καράβια εχθρικά του επιτέθηκαν;</a:t>
            </a:r>
          </a:p>
          <a:p>
            <a:pPr marL="342900" indent="-342900" algn="just">
              <a:buFont typeface="Arial" panose="020B0604020202020204" pitchFamily="34" charset="0"/>
              <a:buChar char="•"/>
            </a:pPr>
            <a:r>
              <a:rPr lang="el-GR" sz="2200" dirty="0"/>
              <a:t>Πώς το κορίτσι της ιστορίας, όταν ενηλικιώθηκε</a:t>
            </a:r>
            <a:r>
              <a:rPr lang="en-US" sz="2200" dirty="0"/>
              <a:t>,</a:t>
            </a:r>
            <a:r>
              <a:rPr lang="el-GR" sz="2200" dirty="0"/>
              <a:t> γνώρισε άλλους ανθρώπους που έχασαν τη δική τους πατρίδα;</a:t>
            </a:r>
          </a:p>
          <a:p>
            <a:pPr marL="342900" indent="-342900" algn="just">
              <a:buFont typeface="Arial" panose="020B0604020202020204" pitchFamily="34" charset="0"/>
              <a:buChar char="•"/>
            </a:pPr>
            <a:endParaRPr lang="el-GR" sz="2200" dirty="0"/>
          </a:p>
          <a:p>
            <a:pPr algn="just"/>
            <a:endParaRPr lang="el-GR" sz="2200" dirty="0"/>
          </a:p>
          <a:p>
            <a:pPr algn="just"/>
            <a:endParaRPr lang="el-GR" sz="2200" dirty="0"/>
          </a:p>
          <a:p>
            <a:pPr marL="342900" indent="-342900" algn="just">
              <a:buFont typeface="Arial" panose="020B0604020202020204" pitchFamily="34" charset="0"/>
              <a:buChar char="•"/>
            </a:pPr>
            <a:endParaRPr lang="el-GR" sz="2200" dirty="0"/>
          </a:p>
          <a:p>
            <a:pPr algn="just"/>
            <a:endParaRPr lang="el-GR" sz="2200" dirty="0"/>
          </a:p>
        </p:txBody>
      </p:sp>
      <p:sp>
        <p:nvSpPr>
          <p:cNvPr id="6" name="Arrow: Right 5">
            <a:extLst>
              <a:ext uri="{FF2B5EF4-FFF2-40B4-BE49-F238E27FC236}">
                <a16:creationId xmlns:a16="http://schemas.microsoft.com/office/drawing/2014/main" id="{D3A67900-EDD4-8B29-6E85-039A42FC18BC}"/>
              </a:ext>
            </a:extLst>
          </p:cNvPr>
          <p:cNvSpPr/>
          <p:nvPr/>
        </p:nvSpPr>
        <p:spPr>
          <a:xfrm>
            <a:off x="6146410" y="5563342"/>
            <a:ext cx="980047" cy="41466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Rectangle 8">
            <a:extLst>
              <a:ext uri="{FF2B5EF4-FFF2-40B4-BE49-F238E27FC236}">
                <a16:creationId xmlns:a16="http://schemas.microsoft.com/office/drawing/2014/main" id="{F0D91011-F8CF-9156-BDB7-47B2EC963E68}"/>
              </a:ext>
            </a:extLst>
          </p:cNvPr>
          <p:cNvSpPr/>
          <p:nvPr/>
        </p:nvSpPr>
        <p:spPr>
          <a:xfrm>
            <a:off x="7385538" y="5078437"/>
            <a:ext cx="4342227" cy="127792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400" dirty="0" err="1"/>
              <a:t>Χωροχρονικό</a:t>
            </a:r>
            <a:r>
              <a:rPr lang="el-GR" sz="2400" dirty="0"/>
              <a:t> πλαίσιο μέσα στο οποίο εξελίσσεται το βιβλίο.</a:t>
            </a:r>
          </a:p>
        </p:txBody>
      </p:sp>
    </p:spTree>
    <p:extLst>
      <p:ext uri="{BB962C8B-B14F-4D97-AF65-F5344CB8AC3E}">
        <p14:creationId xmlns:p14="http://schemas.microsoft.com/office/powerpoint/2010/main" val="2333752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4B276B-F19E-9682-A345-1EB100DB355F}"/>
              </a:ext>
            </a:extLst>
          </p:cNvPr>
          <p:cNvSpPr txBox="1"/>
          <p:nvPr/>
        </p:nvSpPr>
        <p:spPr>
          <a:xfrm>
            <a:off x="1603716" y="509408"/>
            <a:ext cx="9959927" cy="6629764"/>
          </a:xfrm>
          <a:prstGeom prst="rect">
            <a:avLst/>
          </a:prstGeom>
          <a:noFill/>
        </p:spPr>
        <p:txBody>
          <a:bodyPr wrap="square" rtlCol="0">
            <a:spAutoFit/>
          </a:bodyPr>
          <a:lstStyle/>
          <a:p>
            <a:pPr algn="just">
              <a:lnSpc>
                <a:spcPct val="150000"/>
              </a:lnSpc>
            </a:pPr>
            <a:r>
              <a:rPr lang="el-GR" sz="2200" b="1" dirty="0"/>
              <a:t>Κεφάλαιο «Προσωρινά»</a:t>
            </a:r>
          </a:p>
          <a:p>
            <a:pPr algn="just">
              <a:lnSpc>
                <a:spcPct val="150000"/>
              </a:lnSpc>
            </a:pPr>
            <a:r>
              <a:rPr lang="el-GR" sz="2200" dirty="0"/>
              <a:t>Οι διαφόρων τύπων καταυλισμοί των προσφύγων του 1974. Από τον ίσκιο των δέντρων, στα αντίσκηνα, στις τσίγκινες παράγκες, στους προσφυγικούς συνοικισμούς. Η τραγική ειρωνεία του επιθέτου </a:t>
            </a:r>
            <a:r>
              <a:rPr lang="el-GR" sz="2200" i="1" dirty="0"/>
              <a:t>προσωρινά.</a:t>
            </a:r>
          </a:p>
          <a:p>
            <a:pPr algn="just">
              <a:lnSpc>
                <a:spcPct val="150000"/>
              </a:lnSpc>
            </a:pPr>
            <a:endParaRPr lang="el-GR" sz="2200" i="1" dirty="0"/>
          </a:p>
          <a:p>
            <a:pPr algn="just">
              <a:lnSpc>
                <a:spcPct val="150000"/>
              </a:lnSpc>
            </a:pPr>
            <a:r>
              <a:rPr lang="el-GR" sz="2200" b="1" dirty="0"/>
              <a:t>Κεφάλαιο «Το χώμα στο χώμα»</a:t>
            </a:r>
          </a:p>
          <a:p>
            <a:pPr algn="just">
              <a:lnSpc>
                <a:spcPct val="150000"/>
              </a:lnSpc>
            </a:pPr>
            <a:r>
              <a:rPr lang="el-GR" sz="2200" dirty="0"/>
              <a:t>Τα παιχνίδια με το χώμα που έπαιζε η συγγραφέας ως παιδί, το φτιάξιμο χωμάτινων ψωμιών και έπειτα το χάλασμά τους. Παραλληλισμός τους με το πώς έγιναν χώμα οι ζωές των Κυπρίων προσφύγων μετά την εισβολή του 1974.</a:t>
            </a:r>
          </a:p>
          <a:p>
            <a:pPr algn="just">
              <a:lnSpc>
                <a:spcPct val="150000"/>
              </a:lnSpc>
            </a:pPr>
            <a:endParaRPr lang="el-GR" sz="2200" dirty="0"/>
          </a:p>
          <a:p>
            <a:pPr algn="just">
              <a:lnSpc>
                <a:spcPct val="150000"/>
              </a:lnSpc>
            </a:pPr>
            <a:endParaRPr lang="el-GR" sz="2200" dirty="0"/>
          </a:p>
        </p:txBody>
      </p:sp>
    </p:spTree>
    <p:extLst>
      <p:ext uri="{BB962C8B-B14F-4D97-AF65-F5344CB8AC3E}">
        <p14:creationId xmlns:p14="http://schemas.microsoft.com/office/powerpoint/2010/main" val="2522840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10F03B-14C5-6F03-1DEF-446117172C4F}"/>
              </a:ext>
            </a:extLst>
          </p:cNvPr>
          <p:cNvSpPr txBox="1"/>
          <p:nvPr/>
        </p:nvSpPr>
        <p:spPr>
          <a:xfrm>
            <a:off x="1754945" y="593412"/>
            <a:ext cx="9541412" cy="4090607"/>
          </a:xfrm>
          <a:prstGeom prst="rect">
            <a:avLst/>
          </a:prstGeom>
          <a:noFill/>
        </p:spPr>
        <p:txBody>
          <a:bodyPr wrap="square">
            <a:spAutoFit/>
          </a:bodyPr>
          <a:lstStyle/>
          <a:p>
            <a:pPr algn="just">
              <a:lnSpc>
                <a:spcPct val="150000"/>
              </a:lnSpc>
            </a:pPr>
            <a:r>
              <a:rPr lang="el-GR" sz="2200" b="1" dirty="0"/>
              <a:t>Κεφάλαιο «Πάνω ή κάτω;»</a:t>
            </a:r>
          </a:p>
          <a:p>
            <a:pPr algn="just">
              <a:lnSpc>
                <a:spcPct val="150000"/>
              </a:lnSpc>
            </a:pPr>
            <a:r>
              <a:rPr lang="el-GR" sz="2200" dirty="0"/>
              <a:t>Η διαμονή της οικογένειας της συγγραφέα σε συνοικισμό. Πώς η εισβολή έγινε η αιτία να γνωριστούν, να παντρευτούν και να αποκτήσουν παιδιά άνθρωποι που ίσως να μη γνωρίζονταν αλλιώς.</a:t>
            </a:r>
          </a:p>
          <a:p>
            <a:pPr algn="just">
              <a:lnSpc>
                <a:spcPct val="150000"/>
              </a:lnSpc>
            </a:pPr>
            <a:endParaRPr lang="el-GR" sz="2200" dirty="0"/>
          </a:p>
          <a:p>
            <a:pPr algn="just">
              <a:lnSpc>
                <a:spcPct val="150000"/>
              </a:lnSpc>
            </a:pPr>
            <a:endParaRPr lang="el-GR" sz="2200" b="1" dirty="0"/>
          </a:p>
          <a:p>
            <a:pPr algn="just">
              <a:lnSpc>
                <a:spcPct val="150000"/>
              </a:lnSpc>
            </a:pPr>
            <a:r>
              <a:rPr lang="el-GR" sz="2200" b="1" dirty="0"/>
              <a:t>Κεφάλαιο «Παπαγαλάκια της Κύπρου και παπαγάλος Αυστραλίας»</a:t>
            </a:r>
          </a:p>
          <a:p>
            <a:pPr algn="just">
              <a:lnSpc>
                <a:spcPct val="150000"/>
              </a:lnSpc>
            </a:pPr>
            <a:r>
              <a:rPr lang="el-GR" sz="2200" dirty="0"/>
              <a:t>Ο ξενιτεμός πολλών Κυπρίων μετά το 1974.</a:t>
            </a:r>
          </a:p>
        </p:txBody>
      </p:sp>
    </p:spTree>
    <p:extLst>
      <p:ext uri="{BB962C8B-B14F-4D97-AF65-F5344CB8AC3E}">
        <p14:creationId xmlns:p14="http://schemas.microsoft.com/office/powerpoint/2010/main" val="1534514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9E46BA-C08E-C936-6763-DEA9687A0104}"/>
              </a:ext>
            </a:extLst>
          </p:cNvPr>
          <p:cNvPicPr>
            <a:picLocks noChangeAspect="1"/>
          </p:cNvPicPr>
          <p:nvPr/>
        </p:nvPicPr>
        <p:blipFill>
          <a:blip r:embed="rId2"/>
          <a:stretch>
            <a:fillRect/>
          </a:stretch>
        </p:blipFill>
        <p:spPr>
          <a:xfrm>
            <a:off x="1402898" y="1336430"/>
            <a:ext cx="3202144" cy="4635305"/>
          </a:xfrm>
          <a:prstGeom prst="rect">
            <a:avLst/>
          </a:prstGeom>
        </p:spPr>
      </p:pic>
      <p:sp>
        <p:nvSpPr>
          <p:cNvPr id="3" name="TextBox 2">
            <a:extLst>
              <a:ext uri="{FF2B5EF4-FFF2-40B4-BE49-F238E27FC236}">
                <a16:creationId xmlns:a16="http://schemas.microsoft.com/office/drawing/2014/main" id="{45F03094-3170-55D7-D06A-55B7F0C6A224}"/>
              </a:ext>
            </a:extLst>
          </p:cNvPr>
          <p:cNvSpPr txBox="1"/>
          <p:nvPr/>
        </p:nvSpPr>
        <p:spPr>
          <a:xfrm>
            <a:off x="5336344" y="601393"/>
            <a:ext cx="6424246" cy="5693866"/>
          </a:xfrm>
          <a:prstGeom prst="rect">
            <a:avLst/>
          </a:prstGeom>
          <a:noFill/>
        </p:spPr>
        <p:txBody>
          <a:bodyPr wrap="square" rtlCol="0">
            <a:spAutoFit/>
          </a:bodyPr>
          <a:lstStyle/>
          <a:p>
            <a:pPr algn="just"/>
            <a:r>
              <a:rPr lang="el-GR" sz="2800" dirty="0"/>
              <a:t>Τα παιδιά κινούνται στον χώρο με απαλή ορχηστρική μουσική κρατώντας την εικόνα ενός σπιτιού. Όποιο παιδί ακουμπάει ο/η εκπαιδευτικός στον ώμο συνεχίζει την πρόταση: </a:t>
            </a:r>
            <a:r>
              <a:rPr lang="el-GR" sz="2800" i="1" dirty="0"/>
              <a:t>«Το σπίτι μου για μένα….».</a:t>
            </a:r>
          </a:p>
          <a:p>
            <a:pPr algn="just"/>
            <a:endParaRPr lang="el-GR" sz="2800" dirty="0"/>
          </a:p>
          <a:p>
            <a:pPr algn="just"/>
            <a:r>
              <a:rPr lang="el-GR" sz="2800" dirty="0"/>
              <a:t>Έπειτα μπαίνει πιο γρήγορη, επιθετική μουσική. Ο/η εκπαιδευτικός περνά και αρπάζει τα σπίτια κάποιων παιδιών και κάποιων άλλων τα αφήνει.</a:t>
            </a:r>
          </a:p>
        </p:txBody>
      </p:sp>
    </p:spTree>
    <p:extLst>
      <p:ext uri="{BB962C8B-B14F-4D97-AF65-F5344CB8AC3E}">
        <p14:creationId xmlns:p14="http://schemas.microsoft.com/office/powerpoint/2010/main" val="4195054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75A64A-8767-1503-7D19-EA2A46EFCDF0}"/>
              </a:ext>
            </a:extLst>
          </p:cNvPr>
          <p:cNvPicPr>
            <a:picLocks noChangeAspect="1"/>
          </p:cNvPicPr>
          <p:nvPr/>
        </p:nvPicPr>
        <p:blipFill>
          <a:blip r:embed="rId2"/>
          <a:stretch>
            <a:fillRect/>
          </a:stretch>
        </p:blipFill>
        <p:spPr>
          <a:xfrm>
            <a:off x="1589650" y="858129"/>
            <a:ext cx="3981156" cy="5141741"/>
          </a:xfrm>
          <a:prstGeom prst="rect">
            <a:avLst/>
          </a:prstGeom>
        </p:spPr>
      </p:pic>
      <p:cxnSp>
        <p:nvCxnSpPr>
          <p:cNvPr id="5" name="Straight Connector 4">
            <a:extLst>
              <a:ext uri="{FF2B5EF4-FFF2-40B4-BE49-F238E27FC236}">
                <a16:creationId xmlns:a16="http://schemas.microsoft.com/office/drawing/2014/main" id="{4DC68A71-5F2B-27AE-6FBD-19D9FE570E00}"/>
              </a:ext>
            </a:extLst>
          </p:cNvPr>
          <p:cNvCxnSpPr>
            <a:cxnSpLocks/>
          </p:cNvCxnSpPr>
          <p:nvPr/>
        </p:nvCxnSpPr>
        <p:spPr>
          <a:xfrm>
            <a:off x="2159391" y="1800665"/>
            <a:ext cx="2771335" cy="322150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6B8DF0B-9489-47DD-FD27-EEC0909376CC}"/>
              </a:ext>
            </a:extLst>
          </p:cNvPr>
          <p:cNvCxnSpPr>
            <a:cxnSpLocks/>
          </p:cNvCxnSpPr>
          <p:nvPr/>
        </p:nvCxnSpPr>
        <p:spPr>
          <a:xfrm flipH="1">
            <a:off x="2159391" y="1800665"/>
            <a:ext cx="2620108" cy="3151163"/>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E0213F1-93A1-A0FC-946F-C705C57660CC}"/>
              </a:ext>
            </a:extLst>
          </p:cNvPr>
          <p:cNvSpPr txBox="1"/>
          <p:nvPr/>
        </p:nvSpPr>
        <p:spPr>
          <a:xfrm>
            <a:off x="5739618" y="437770"/>
            <a:ext cx="6246055" cy="5562100"/>
          </a:xfrm>
          <a:prstGeom prst="rect">
            <a:avLst/>
          </a:prstGeom>
          <a:noFill/>
        </p:spPr>
        <p:txBody>
          <a:bodyPr wrap="square" rtlCol="0">
            <a:spAutoFit/>
          </a:bodyPr>
          <a:lstStyle/>
          <a:p>
            <a:pPr algn="just">
              <a:lnSpc>
                <a:spcPct val="150000"/>
              </a:lnSpc>
            </a:pPr>
            <a:r>
              <a:rPr lang="el-GR" sz="2400" dirty="0"/>
              <a:t>Η μουσική αλλάζει και γίνεται πένθιμη. Τα παιδιά συνεχίζουν να κινούνται στον χώρο∙ κάποια έχοντας χάσει το σπίτι τους, κάποια διατηρώντας το. Ο/Η εκπαιδευτικός περνά ανάμεσά τους κι όποιο παιδί αγγίζει στον ώμο συνεχίζει μια από τις δυο πιο κάτω προτάσεις:</a:t>
            </a:r>
          </a:p>
          <a:p>
            <a:pPr algn="just">
              <a:lnSpc>
                <a:spcPct val="150000"/>
              </a:lnSpc>
            </a:pPr>
            <a:r>
              <a:rPr lang="el-GR" sz="2400" i="1" dirty="0"/>
              <a:t>«Όταν μου άρπαξαν το σπίτι…»</a:t>
            </a:r>
          </a:p>
          <a:p>
            <a:pPr algn="just">
              <a:lnSpc>
                <a:spcPct val="150000"/>
              </a:lnSpc>
            </a:pPr>
            <a:r>
              <a:rPr lang="el-GR" sz="2400" i="1" dirty="0"/>
              <a:t>«Όταν κάποιοι συμπατριώτες μου έχασαν το σπίτι τους…»</a:t>
            </a:r>
          </a:p>
        </p:txBody>
      </p:sp>
    </p:spTree>
    <p:extLst>
      <p:ext uri="{BB962C8B-B14F-4D97-AF65-F5344CB8AC3E}">
        <p14:creationId xmlns:p14="http://schemas.microsoft.com/office/powerpoint/2010/main" val="3260104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B2A397-ED7D-1B32-B397-211AD4EB830D}"/>
              </a:ext>
            </a:extLst>
          </p:cNvPr>
          <p:cNvPicPr>
            <a:picLocks noChangeAspect="1"/>
          </p:cNvPicPr>
          <p:nvPr/>
        </p:nvPicPr>
        <p:blipFill>
          <a:blip r:embed="rId3"/>
          <a:srcRect l="26855" t="26912" r="31716" b="14111"/>
          <a:stretch/>
        </p:blipFill>
        <p:spPr>
          <a:xfrm>
            <a:off x="1674055" y="362408"/>
            <a:ext cx="7596554" cy="6179069"/>
          </a:xfrm>
          <a:prstGeom prst="rect">
            <a:avLst/>
          </a:prstGeom>
        </p:spPr>
      </p:pic>
      <p:sp>
        <p:nvSpPr>
          <p:cNvPr id="6" name="TextBox 5">
            <a:extLst>
              <a:ext uri="{FF2B5EF4-FFF2-40B4-BE49-F238E27FC236}">
                <a16:creationId xmlns:a16="http://schemas.microsoft.com/office/drawing/2014/main" id="{6C108B1B-E6D5-6FE9-A08F-912FA6322BC1}"/>
              </a:ext>
            </a:extLst>
          </p:cNvPr>
          <p:cNvSpPr txBox="1"/>
          <p:nvPr/>
        </p:nvSpPr>
        <p:spPr>
          <a:xfrm>
            <a:off x="9420957" y="748155"/>
            <a:ext cx="2635055" cy="5008102"/>
          </a:xfrm>
          <a:prstGeom prst="rect">
            <a:avLst/>
          </a:prstGeom>
          <a:noFill/>
        </p:spPr>
        <p:txBody>
          <a:bodyPr wrap="square">
            <a:spAutoFit/>
          </a:bodyPr>
          <a:lstStyle/>
          <a:p>
            <a:pPr algn="ctr">
              <a:lnSpc>
                <a:spcPct val="150000"/>
              </a:lnSpc>
            </a:pPr>
            <a:r>
              <a:rPr lang="el-GR" sz="2400" dirty="0"/>
              <a:t>Τα παιδιά, με βάση τα όσα είπαν και τα όσα ένιωσαν, καταλήγουν να γράψουν ένα σχηματικό ποίημα ατομικά ή ομαδικά.</a:t>
            </a:r>
          </a:p>
        </p:txBody>
      </p:sp>
    </p:spTree>
    <p:extLst>
      <p:ext uri="{BB962C8B-B14F-4D97-AF65-F5344CB8AC3E}">
        <p14:creationId xmlns:p14="http://schemas.microsoft.com/office/powerpoint/2010/main" val="3683500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8352271-385E-26FC-3E56-69FDA891E340}"/>
              </a:ext>
            </a:extLst>
          </p:cNvPr>
          <p:cNvSpPr txBox="1"/>
          <p:nvPr/>
        </p:nvSpPr>
        <p:spPr>
          <a:xfrm>
            <a:off x="1586132" y="740622"/>
            <a:ext cx="4702126" cy="5955476"/>
          </a:xfrm>
          <a:prstGeom prst="rect">
            <a:avLst/>
          </a:prstGeom>
          <a:noFill/>
        </p:spPr>
        <p:txBody>
          <a:bodyPr wrap="square">
            <a:spAutoFit/>
          </a:bodyPr>
          <a:lstStyle/>
          <a:p>
            <a:pPr algn="just">
              <a:lnSpc>
                <a:spcPct val="150000"/>
              </a:lnSpc>
            </a:pPr>
            <a:r>
              <a:rPr lang="el-GR" sz="2200" dirty="0"/>
              <a:t>Με τη βοήθεια του/της εκπαιδευτικού τα παιδιά αναζητούν πληροφορίες σχετικά με την τουρκική στρατιωτική εισβολή και την κατοχή στην Κύπρο στην ιστοσελίδα του Υπουργείου Εξωτερικών της Κυπριακής Δημοκρατίας. </a:t>
            </a:r>
            <a:r>
              <a:rPr lang="el-GR" sz="2200" b="1" dirty="0">
                <a:hlinkClick r:id="rId2"/>
              </a:rPr>
              <a:t>https://mfa.gov.cy/el/turkish-military-invasion-and-occupation.html</a:t>
            </a:r>
            <a:endParaRPr lang="el-GR" sz="2200" b="1" dirty="0"/>
          </a:p>
          <a:p>
            <a:endParaRPr lang="el-GR" dirty="0"/>
          </a:p>
        </p:txBody>
      </p:sp>
      <p:pic>
        <p:nvPicPr>
          <p:cNvPr id="3" name="Picture 2">
            <a:extLst>
              <a:ext uri="{FF2B5EF4-FFF2-40B4-BE49-F238E27FC236}">
                <a16:creationId xmlns:a16="http://schemas.microsoft.com/office/drawing/2014/main" id="{31FF26A4-3D77-C760-19C2-CBCA3C897B06}"/>
              </a:ext>
            </a:extLst>
          </p:cNvPr>
          <p:cNvPicPr>
            <a:picLocks noChangeAspect="1"/>
          </p:cNvPicPr>
          <p:nvPr/>
        </p:nvPicPr>
        <p:blipFill>
          <a:blip r:embed="rId3"/>
          <a:srcRect l="7154" t="15983" r="28230" b="8493"/>
          <a:stretch/>
        </p:blipFill>
        <p:spPr>
          <a:xfrm>
            <a:off x="6555545" y="545122"/>
            <a:ext cx="5509846" cy="5767755"/>
          </a:xfrm>
          <a:prstGeom prst="rect">
            <a:avLst/>
          </a:prstGeom>
        </p:spPr>
      </p:pic>
    </p:spTree>
    <p:extLst>
      <p:ext uri="{BB962C8B-B14F-4D97-AF65-F5344CB8AC3E}">
        <p14:creationId xmlns:p14="http://schemas.microsoft.com/office/powerpoint/2010/main" val="3063514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4EDBB0-E1F4-B2DD-E2E2-CED20D56F484}"/>
              </a:ext>
            </a:extLst>
          </p:cNvPr>
          <p:cNvSpPr txBox="1"/>
          <p:nvPr/>
        </p:nvSpPr>
        <p:spPr>
          <a:xfrm>
            <a:off x="1899138" y="351692"/>
            <a:ext cx="9622302" cy="3501280"/>
          </a:xfrm>
          <a:prstGeom prst="rect">
            <a:avLst/>
          </a:prstGeom>
          <a:noFill/>
        </p:spPr>
        <p:txBody>
          <a:bodyPr wrap="square" rtlCol="0">
            <a:spAutoFit/>
          </a:bodyPr>
          <a:lstStyle/>
          <a:p>
            <a:pPr algn="just">
              <a:lnSpc>
                <a:spcPct val="150000"/>
              </a:lnSpc>
            </a:pPr>
            <a:endParaRPr lang="en-US" sz="2200" b="1" dirty="0"/>
          </a:p>
          <a:p>
            <a:pPr algn="just">
              <a:lnSpc>
                <a:spcPct val="150000"/>
              </a:lnSpc>
            </a:pPr>
            <a:r>
              <a:rPr lang="el-GR" sz="2200" b="1" dirty="0"/>
              <a:t>Κεφάλαιο «Οι θεοί του Ολύμπου και οι τριακόσιοι του Λεωνίδα»</a:t>
            </a:r>
          </a:p>
          <a:p>
            <a:pPr algn="just">
              <a:lnSpc>
                <a:spcPct val="150000"/>
              </a:lnSpc>
            </a:pPr>
            <a:endParaRPr lang="el-GR" sz="2200" b="1" dirty="0"/>
          </a:p>
          <a:p>
            <a:pPr algn="just">
              <a:lnSpc>
                <a:spcPct val="150000"/>
              </a:lnSpc>
            </a:pPr>
            <a:r>
              <a:rPr lang="el-GR" sz="2200" b="1" dirty="0"/>
              <a:t>Κεφάλαιο «Όλοι έγιναν Τούρκοι»</a:t>
            </a:r>
          </a:p>
          <a:p>
            <a:pPr algn="just">
              <a:lnSpc>
                <a:spcPct val="150000"/>
              </a:lnSpc>
            </a:pPr>
            <a:endParaRPr lang="el-GR" sz="2200" b="1" dirty="0"/>
          </a:p>
          <a:p>
            <a:pPr algn="just">
              <a:lnSpc>
                <a:spcPct val="150000"/>
              </a:lnSpc>
            </a:pPr>
            <a:r>
              <a:rPr lang="el-GR" sz="2200" b="1" dirty="0"/>
              <a:t>Κεφάλαιο «Η </a:t>
            </a:r>
            <a:r>
              <a:rPr lang="el-GR" sz="2200" b="1" dirty="0" err="1"/>
              <a:t>Εμινέ</a:t>
            </a:r>
            <a:r>
              <a:rPr lang="el-GR" sz="2200" b="1" dirty="0"/>
              <a:t> δεν ήταν δράκος που ξερνούσε φωτιά»</a:t>
            </a:r>
          </a:p>
          <a:p>
            <a:pPr algn="just">
              <a:lnSpc>
                <a:spcPct val="150000"/>
              </a:lnSpc>
            </a:pPr>
            <a:endParaRPr lang="el-GR" b="1" dirty="0"/>
          </a:p>
        </p:txBody>
      </p:sp>
      <p:sp>
        <p:nvSpPr>
          <p:cNvPr id="3" name="TextBox 2">
            <a:extLst>
              <a:ext uri="{FF2B5EF4-FFF2-40B4-BE49-F238E27FC236}">
                <a16:creationId xmlns:a16="http://schemas.microsoft.com/office/drawing/2014/main" id="{B5007DC6-16ED-D5F0-94E4-D60A580A3BCB}"/>
              </a:ext>
            </a:extLst>
          </p:cNvPr>
          <p:cNvSpPr txBox="1"/>
          <p:nvPr/>
        </p:nvSpPr>
        <p:spPr>
          <a:xfrm>
            <a:off x="1899138" y="4035852"/>
            <a:ext cx="9734843" cy="1551450"/>
          </a:xfrm>
          <a:prstGeom prst="rect">
            <a:avLst/>
          </a:prstGeom>
          <a:noFill/>
        </p:spPr>
        <p:txBody>
          <a:bodyPr wrap="square" rtlCol="0">
            <a:spAutoFit/>
          </a:bodyPr>
          <a:lstStyle/>
          <a:p>
            <a:pPr algn="just">
              <a:lnSpc>
                <a:spcPct val="150000"/>
              </a:lnSpc>
            </a:pPr>
            <a:r>
              <a:rPr lang="el-GR" sz="2200" dirty="0"/>
              <a:t>Και στα τρία κεφάλαια γίνεται αναφορά σε εμπειρίες και παρανοήσεις που είχαν η συγγραφέας και οι συμμαθητές της σχετικά με τους Τούρκους και τους Τουρκοκύπριους στην παιδική τους ηλικία.</a:t>
            </a:r>
          </a:p>
        </p:txBody>
      </p:sp>
    </p:spTree>
    <p:extLst>
      <p:ext uri="{BB962C8B-B14F-4D97-AF65-F5344CB8AC3E}">
        <p14:creationId xmlns:p14="http://schemas.microsoft.com/office/powerpoint/2010/main" val="614974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F70B63-6169-FDC3-95AE-443518D8AC3C}"/>
              </a:ext>
            </a:extLst>
          </p:cNvPr>
          <p:cNvSpPr txBox="1"/>
          <p:nvPr/>
        </p:nvSpPr>
        <p:spPr>
          <a:xfrm>
            <a:off x="1617786" y="787791"/>
            <a:ext cx="9678572" cy="5562100"/>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l-GR" sz="2400" dirty="0"/>
              <a:t>Ο/η εκπαιδευτικός καθοδηγεί τα παιδιά να παρουσιάσουν δύο παράλληλες θεατρικές σκηνές. Πρώτα, η μια ομάδα παρουσιάζει την άποψη που είχε η συγγραφέας για τους Τουρκοκύπριους πριν γνωρίσει την </a:t>
            </a:r>
            <a:r>
              <a:rPr lang="el-GR" sz="2400" dirty="0" err="1"/>
              <a:t>Εμινέ</a:t>
            </a:r>
            <a:r>
              <a:rPr lang="el-GR" sz="2400" dirty="0"/>
              <a:t>. Έπειτα, η σκηνή παγώνει και η άλλη ομάδα παρουσιάζει την άποψη που είχε η συγγραφέας για τους Τουρκοκύπριους, μετά που γνώρισε την </a:t>
            </a:r>
            <a:r>
              <a:rPr lang="el-GR" sz="2400" dirty="0" err="1"/>
              <a:t>Εμινέ</a:t>
            </a:r>
            <a:r>
              <a:rPr lang="el-GR" sz="2400" dirty="0"/>
              <a:t>. </a:t>
            </a:r>
          </a:p>
          <a:p>
            <a:pPr marL="342900" indent="-342900" algn="just">
              <a:lnSpc>
                <a:spcPct val="150000"/>
              </a:lnSpc>
              <a:buFont typeface="Arial" panose="020B0604020202020204" pitchFamily="34" charset="0"/>
              <a:buChar char="•"/>
            </a:pPr>
            <a:r>
              <a:rPr lang="el-GR" sz="2400" dirty="0"/>
              <a:t>Αυτό μπορεί να γίνει, επίσης, με δυο παράλληλες ζωγραφιές στο ίδιο χαρτί.</a:t>
            </a:r>
          </a:p>
          <a:p>
            <a:pPr algn="just">
              <a:lnSpc>
                <a:spcPct val="150000"/>
              </a:lnSpc>
            </a:pPr>
            <a:endParaRPr lang="el-GR" sz="2400" dirty="0"/>
          </a:p>
        </p:txBody>
      </p:sp>
    </p:spTree>
    <p:extLst>
      <p:ext uri="{BB962C8B-B14F-4D97-AF65-F5344CB8AC3E}">
        <p14:creationId xmlns:p14="http://schemas.microsoft.com/office/powerpoint/2010/main" val="4193028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98C72C-F4D5-1E63-0D44-C9AD1FD6C969}"/>
              </a:ext>
            </a:extLst>
          </p:cNvPr>
          <p:cNvSpPr txBox="1"/>
          <p:nvPr/>
        </p:nvSpPr>
        <p:spPr>
          <a:xfrm>
            <a:off x="1659988" y="612844"/>
            <a:ext cx="10142806" cy="5262979"/>
          </a:xfrm>
          <a:prstGeom prst="rect">
            <a:avLst/>
          </a:prstGeom>
          <a:noFill/>
        </p:spPr>
        <p:txBody>
          <a:bodyPr wrap="square" rtlCol="0">
            <a:spAutoFit/>
          </a:bodyPr>
          <a:lstStyle/>
          <a:p>
            <a:pPr algn="just"/>
            <a:r>
              <a:rPr lang="el-GR" sz="2400" b="1" dirty="0"/>
              <a:t>Κεφάλαιο «Μπλε τετράδιο από τον </a:t>
            </a:r>
            <a:r>
              <a:rPr lang="el-GR" sz="2400" b="1" dirty="0" err="1"/>
              <a:t>μπακάλη</a:t>
            </a:r>
            <a:r>
              <a:rPr lang="el-GR" sz="2400" b="1" dirty="0"/>
              <a:t>»</a:t>
            </a:r>
          </a:p>
          <a:p>
            <a:pPr algn="just"/>
            <a:r>
              <a:rPr lang="el-GR" sz="2400" dirty="0"/>
              <a:t>Η ενασχόληση της συγγραφέα από παιδί με τη συγγραφή παραμυθιών και η επιθυμία της ως ενήλικη να γράψει για το 1974.</a:t>
            </a:r>
          </a:p>
          <a:p>
            <a:pPr algn="just"/>
            <a:endParaRPr lang="el-GR" sz="2400" b="1" dirty="0"/>
          </a:p>
          <a:p>
            <a:pPr algn="just"/>
            <a:r>
              <a:rPr lang="el-GR" sz="2400" b="1" dirty="0"/>
              <a:t>Κεφάλαιο «Δεν ξεχνώ, κι άμα θυμάμαι, γίνονται όλα πορτοκαλιά»</a:t>
            </a:r>
          </a:p>
          <a:p>
            <a:pPr algn="just"/>
            <a:r>
              <a:rPr lang="el-GR" sz="2400" dirty="0"/>
              <a:t>Το σύνθημα «Δεν ξεχνώ» στη σχολική καθημερινότητα της συγγραφέα.</a:t>
            </a:r>
          </a:p>
          <a:p>
            <a:pPr algn="just"/>
            <a:endParaRPr lang="el-GR" sz="2400" b="1" dirty="0"/>
          </a:p>
          <a:p>
            <a:pPr algn="just"/>
            <a:r>
              <a:rPr lang="el-GR" sz="2400" b="1" dirty="0"/>
              <a:t>Κεφάλαιο «Πράσινη ή κόκκινη γραμμή; Σίγουρα πεθαμένη»</a:t>
            </a:r>
          </a:p>
          <a:p>
            <a:pPr algn="just"/>
            <a:r>
              <a:rPr lang="el-GR" sz="2400" dirty="0"/>
              <a:t>Πώς η συγγραφέας φανταζόταν την Πράσινη Γραμμή στην Κύπρο.</a:t>
            </a:r>
          </a:p>
          <a:p>
            <a:pPr algn="just"/>
            <a:endParaRPr lang="el-GR" sz="2400" b="1" dirty="0"/>
          </a:p>
          <a:p>
            <a:pPr algn="just"/>
            <a:r>
              <a:rPr lang="el-GR" sz="2400" b="1" dirty="0"/>
              <a:t>Κεφάλαιο «Οι γυναίκες θυμούνταν»</a:t>
            </a:r>
          </a:p>
          <a:p>
            <a:pPr algn="just"/>
            <a:r>
              <a:rPr lang="el-GR" sz="2400" dirty="0"/>
              <a:t>Οι γυναίκες στα οδοφράγματα κάνοντας διαδηλώσεις διαμαρτυρίας για τους αγνοούμενούς τους.</a:t>
            </a:r>
          </a:p>
        </p:txBody>
      </p:sp>
    </p:spTree>
    <p:extLst>
      <p:ext uri="{BB962C8B-B14F-4D97-AF65-F5344CB8AC3E}">
        <p14:creationId xmlns:p14="http://schemas.microsoft.com/office/powerpoint/2010/main" val="1346589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4FC5134-4B7B-762F-A0DA-80D2214981F2}"/>
              </a:ext>
            </a:extLst>
          </p:cNvPr>
          <p:cNvSpPr txBox="1"/>
          <p:nvPr/>
        </p:nvSpPr>
        <p:spPr>
          <a:xfrm>
            <a:off x="1477109" y="328304"/>
            <a:ext cx="9523826" cy="6629764"/>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l-GR" sz="2200" dirty="0"/>
              <a:t>Με τη βοήθεια του/της εκπαιδευτικού τα παιδιά αναζητούν πληροφορίες στη </a:t>
            </a:r>
            <a:r>
              <a:rPr lang="el-GR" sz="2200" dirty="0" err="1"/>
              <a:t>Βικιπαίδεια</a:t>
            </a:r>
            <a:r>
              <a:rPr lang="el-GR" sz="2200" dirty="0"/>
              <a:t> για την Πράσινη Γραμμή στην Κύπρο. Έπειτα, παίρνοντας έμπνευση από τα όσα σκεφτόταν η συγγραφέας ως παιδί για την Πράσινη Γραμμή, βρίσκουν εναλλακτικές ονομασίες για το όριο μεταξύ ελεύθερων και κατεχόμενων περιοχών της Κυπριακής Δημοκρατίας.</a:t>
            </a:r>
          </a:p>
          <a:p>
            <a:pPr marL="342900" indent="-342900" algn="just">
              <a:lnSpc>
                <a:spcPct val="150000"/>
              </a:lnSpc>
              <a:buFont typeface="Arial" panose="020B0604020202020204" pitchFamily="34" charset="0"/>
              <a:buChar char="•"/>
            </a:pPr>
            <a:endParaRPr lang="el-GR" sz="2200" dirty="0"/>
          </a:p>
          <a:p>
            <a:pPr marL="342900" indent="-342900" algn="just">
              <a:lnSpc>
                <a:spcPct val="150000"/>
              </a:lnSpc>
              <a:buFont typeface="Arial" panose="020B0604020202020204" pitchFamily="34" charset="0"/>
              <a:buChar char="•"/>
            </a:pPr>
            <a:r>
              <a:rPr lang="el-GR" sz="2200" dirty="0"/>
              <a:t>Ο/Η εκπαιδευτικός δείχνει στα παιδιά φωτογραφίες από τις διαμαρτυρίες των γυναικών στα οδοφράγματα. Γίνεται συζήτηση και έπειτα ομαδικά ετοιμάζουν συνθήματα και δραματοποιούν μια τέτοια διαμαρτυρία. </a:t>
            </a:r>
          </a:p>
          <a:p>
            <a:pPr algn="just">
              <a:lnSpc>
                <a:spcPct val="150000"/>
              </a:lnSpc>
            </a:pPr>
            <a:endParaRPr lang="el-GR" sz="2200" dirty="0"/>
          </a:p>
          <a:p>
            <a:pPr algn="just">
              <a:lnSpc>
                <a:spcPct val="150000"/>
              </a:lnSpc>
            </a:pPr>
            <a:endParaRPr lang="el-GR" sz="2200" dirty="0"/>
          </a:p>
        </p:txBody>
      </p:sp>
    </p:spTree>
    <p:extLst>
      <p:ext uri="{BB962C8B-B14F-4D97-AF65-F5344CB8AC3E}">
        <p14:creationId xmlns:p14="http://schemas.microsoft.com/office/powerpoint/2010/main" val="3231444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FF8742-15A0-7370-F5E6-9CBF69C1A328}"/>
              </a:ext>
            </a:extLst>
          </p:cNvPr>
          <p:cNvSpPr txBox="1"/>
          <p:nvPr/>
        </p:nvSpPr>
        <p:spPr>
          <a:xfrm>
            <a:off x="1589649" y="379828"/>
            <a:ext cx="9748911" cy="5697415"/>
          </a:xfrm>
          <a:prstGeom prst="rect">
            <a:avLst/>
          </a:prstGeom>
          <a:noFill/>
        </p:spPr>
        <p:txBody>
          <a:bodyPr wrap="square" rtlCol="0">
            <a:spAutoFit/>
          </a:bodyPr>
          <a:lstStyle/>
          <a:p>
            <a:endParaRPr lang="el-GR" dirty="0"/>
          </a:p>
        </p:txBody>
      </p:sp>
      <p:sp>
        <p:nvSpPr>
          <p:cNvPr id="3" name="TextBox 2">
            <a:extLst>
              <a:ext uri="{FF2B5EF4-FFF2-40B4-BE49-F238E27FC236}">
                <a16:creationId xmlns:a16="http://schemas.microsoft.com/office/drawing/2014/main" id="{C2CA9736-F892-1DDD-7F8F-23EE54A2119A}"/>
              </a:ext>
            </a:extLst>
          </p:cNvPr>
          <p:cNvSpPr txBox="1"/>
          <p:nvPr/>
        </p:nvSpPr>
        <p:spPr>
          <a:xfrm>
            <a:off x="1589649" y="379828"/>
            <a:ext cx="10297550" cy="5614101"/>
          </a:xfrm>
          <a:prstGeom prst="rect">
            <a:avLst/>
          </a:prstGeom>
          <a:noFill/>
        </p:spPr>
        <p:txBody>
          <a:bodyPr wrap="square" rtlCol="0">
            <a:spAutoFit/>
          </a:bodyPr>
          <a:lstStyle/>
          <a:p>
            <a:pPr algn="just">
              <a:lnSpc>
                <a:spcPct val="150000"/>
              </a:lnSpc>
            </a:pPr>
            <a:r>
              <a:rPr lang="el-GR" sz="2200" b="1" dirty="0"/>
              <a:t>Κεφάλαιο «Τα αγρίμια μέσα στο γραμματόσημο»-</a:t>
            </a:r>
            <a:r>
              <a:rPr lang="el-GR" sz="2200" dirty="0"/>
              <a:t>Το σχέδιο πάνω στο </a:t>
            </a:r>
            <a:r>
              <a:rPr lang="el-GR" sz="2200" dirty="0" err="1"/>
              <a:t>προσφυγόσημο</a:t>
            </a:r>
            <a:r>
              <a:rPr lang="el-GR" sz="2200" dirty="0"/>
              <a:t> της Κύπρου και τα παιχνίδια των προσφυγόπουλων στις εισόδους των προσφυγικών συνοικισμών.</a:t>
            </a:r>
          </a:p>
          <a:p>
            <a:pPr algn="just">
              <a:lnSpc>
                <a:spcPct val="150000"/>
              </a:lnSpc>
            </a:pPr>
            <a:endParaRPr lang="el-GR" sz="2200" b="1" dirty="0"/>
          </a:p>
          <a:p>
            <a:pPr algn="just">
              <a:lnSpc>
                <a:spcPct val="150000"/>
              </a:lnSpc>
            </a:pPr>
            <a:r>
              <a:rPr lang="el-GR" sz="2200" b="1" dirty="0"/>
              <a:t>Κεφάλαιο «Πόσες φορές κάηκες στην Ανάσταση;»-</a:t>
            </a:r>
            <a:r>
              <a:rPr lang="el-GR" sz="2200" dirty="0"/>
              <a:t>Η νύχτα της Ανάστασης</a:t>
            </a:r>
          </a:p>
          <a:p>
            <a:pPr algn="just">
              <a:lnSpc>
                <a:spcPct val="150000"/>
              </a:lnSpc>
            </a:pPr>
            <a:r>
              <a:rPr lang="el-GR" sz="2200" dirty="0"/>
              <a:t>στους προκατασκευασμένους  ναούς των προσφυγικών συνοικισμών και οι ευχές «Και του χρόνου στα σπίτια μας».</a:t>
            </a:r>
          </a:p>
          <a:p>
            <a:pPr algn="just">
              <a:lnSpc>
                <a:spcPct val="150000"/>
              </a:lnSpc>
            </a:pPr>
            <a:endParaRPr lang="el-GR" sz="2200" b="1" dirty="0"/>
          </a:p>
          <a:p>
            <a:pPr algn="just">
              <a:lnSpc>
                <a:spcPct val="150000"/>
              </a:lnSpc>
            </a:pPr>
            <a:r>
              <a:rPr lang="el-GR" sz="2200" b="1" dirty="0"/>
              <a:t>Κεφάλαιο «Εγκλωβισμένοι μέσα στο ράμφος του πουλιού</a:t>
            </a:r>
            <a:r>
              <a:rPr lang="el-GR" sz="2200" dirty="0"/>
              <a:t>»-Οι εγκλωβισμένοι στο </a:t>
            </a:r>
            <a:r>
              <a:rPr lang="el-GR" sz="2200" dirty="0" err="1"/>
              <a:t>Ριζοκάρπασο</a:t>
            </a:r>
            <a:r>
              <a:rPr lang="el-GR" sz="2200" dirty="0"/>
              <a:t> και το νησί της Κύπρου που μοιάζει με πουλί χωρίς φτερά.</a:t>
            </a:r>
          </a:p>
        </p:txBody>
      </p:sp>
    </p:spTree>
    <p:extLst>
      <p:ext uri="{BB962C8B-B14F-4D97-AF65-F5344CB8AC3E}">
        <p14:creationId xmlns:p14="http://schemas.microsoft.com/office/powerpoint/2010/main" val="818632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F095A8-4C8C-C163-B6F8-0E90CBADEAA9}"/>
              </a:ext>
            </a:extLst>
          </p:cNvPr>
          <p:cNvSpPr txBox="1"/>
          <p:nvPr/>
        </p:nvSpPr>
        <p:spPr>
          <a:xfrm>
            <a:off x="1533377" y="234185"/>
            <a:ext cx="10381958" cy="6398931"/>
          </a:xfrm>
          <a:prstGeom prst="rect">
            <a:avLst/>
          </a:prstGeom>
          <a:noFill/>
        </p:spPr>
        <p:txBody>
          <a:bodyPr wrap="square">
            <a:spAutoFit/>
          </a:bodyPr>
          <a:lstStyle/>
          <a:p>
            <a:endParaRPr lang="el-GR" dirty="0"/>
          </a:p>
          <a:p>
            <a:pPr marL="342900" indent="-342900" algn="just">
              <a:lnSpc>
                <a:spcPct val="150000"/>
              </a:lnSpc>
              <a:buFont typeface="Arial" panose="020B0604020202020204" pitchFamily="34" charset="0"/>
              <a:buChar char="•"/>
            </a:pPr>
            <a:r>
              <a:rPr lang="el-GR" sz="2200" dirty="0"/>
              <a:t>Ο/η εκπαιδευτικός φέρνει σε κάθε παιδί ένα κυπριακό </a:t>
            </a:r>
            <a:r>
              <a:rPr lang="el-GR" sz="2200" dirty="0" err="1"/>
              <a:t>προσφυγόσημο</a:t>
            </a:r>
            <a:r>
              <a:rPr lang="el-GR" sz="2200" dirty="0"/>
              <a:t>. Διαβάζουν περισσότερες πληροφορίες για το γραμματόσημο αυτό στο διαδίκτυο (π.χ. εδώ: </a:t>
            </a:r>
            <a:r>
              <a:rPr lang="en-US" sz="2200" b="1" dirty="0">
                <a:hlinkClick r:id="rId2"/>
              </a:rPr>
              <a:t>https://www.polignosi.com/cgibin/hweb?-A=12667&amp;-V=limmata</a:t>
            </a:r>
            <a:endParaRPr lang="el-GR" sz="2200" b="1" dirty="0"/>
          </a:p>
          <a:p>
            <a:pPr algn="just">
              <a:lnSpc>
                <a:spcPct val="150000"/>
              </a:lnSpc>
            </a:pPr>
            <a:r>
              <a:rPr lang="el-GR" sz="2200" dirty="0"/>
              <a:t>    Έπειτα φιλοτεχνούν δικά τους έργα που θα μπορούσαν να    χρησιμοποιηθούν πάνω σε </a:t>
            </a:r>
            <a:r>
              <a:rPr lang="el-GR" sz="2200" dirty="0" err="1"/>
              <a:t>προσφυγόσημα</a:t>
            </a:r>
            <a:r>
              <a:rPr lang="el-GR" sz="2200" dirty="0"/>
              <a:t> και τα εκθέτουν στο σχολείο τους ή τα στέλνουν στα Κυπριακά Ταχυδρομεία.</a:t>
            </a:r>
          </a:p>
          <a:p>
            <a:pPr algn="just">
              <a:lnSpc>
                <a:spcPct val="150000"/>
              </a:lnSpc>
            </a:pPr>
            <a:endParaRPr lang="el-GR" sz="2200" dirty="0"/>
          </a:p>
          <a:p>
            <a:pPr marL="342900" indent="-342900" algn="just">
              <a:lnSpc>
                <a:spcPct val="150000"/>
              </a:lnSpc>
              <a:buFont typeface="Arial" panose="020B0604020202020204" pitchFamily="34" charset="0"/>
              <a:buChar char="•"/>
            </a:pPr>
            <a:r>
              <a:rPr lang="el-GR" sz="2200" dirty="0"/>
              <a:t>Ετοιμάζουν έργα τέχνης με διάφορα υλικά στα οποία να αναπαρίσταται το νησί της Κύπρου με φτερά-όπως το φανταζόταν η συγγραφέας- τα φτερά της πολυπόθητης ελευθερίας του. Εκθέτουν τα έργα στο σχολείο τους.</a:t>
            </a:r>
          </a:p>
        </p:txBody>
      </p:sp>
    </p:spTree>
    <p:extLst>
      <p:ext uri="{BB962C8B-B14F-4D97-AF65-F5344CB8AC3E}">
        <p14:creationId xmlns:p14="http://schemas.microsoft.com/office/powerpoint/2010/main" val="1912642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BD5B65-3C1E-E72D-755E-DDFFFA44C01C}"/>
              </a:ext>
            </a:extLst>
          </p:cNvPr>
          <p:cNvSpPr txBox="1"/>
          <p:nvPr/>
        </p:nvSpPr>
        <p:spPr>
          <a:xfrm>
            <a:off x="1645920" y="436098"/>
            <a:ext cx="10241280" cy="5262979"/>
          </a:xfrm>
          <a:prstGeom prst="rect">
            <a:avLst/>
          </a:prstGeom>
          <a:noFill/>
        </p:spPr>
        <p:txBody>
          <a:bodyPr wrap="square" rtlCol="0">
            <a:spAutoFit/>
          </a:bodyPr>
          <a:lstStyle/>
          <a:p>
            <a:pPr algn="just"/>
            <a:r>
              <a:rPr lang="el-GR" sz="2400" b="1" dirty="0"/>
              <a:t>Κεφάλαιο «Κόκκινο χώμα και χρυσά σπαρτά»</a:t>
            </a:r>
          </a:p>
          <a:p>
            <a:pPr algn="just"/>
            <a:r>
              <a:rPr lang="el-GR" sz="2400" dirty="0"/>
              <a:t>Η σχέση του κάθε ανθρώπου με την πατρογονική γη: η </a:t>
            </a:r>
            <a:r>
              <a:rPr lang="el-GR" sz="2400" dirty="0" err="1"/>
              <a:t>Μεσαορία</a:t>
            </a:r>
            <a:r>
              <a:rPr lang="el-GR" sz="2400" dirty="0"/>
              <a:t> που μεγάλωσε η γιαγιά της συγγραφέα και ο συνοικισμός Κόκκινες στον οποίο έζησε μετά την εισβολή</a:t>
            </a:r>
            <a:r>
              <a:rPr lang="el-GR" sz="2400" b="1" dirty="0"/>
              <a:t>. </a:t>
            </a:r>
          </a:p>
          <a:p>
            <a:pPr algn="just"/>
            <a:endParaRPr lang="el-GR" sz="2400" b="1" dirty="0"/>
          </a:p>
          <a:p>
            <a:pPr algn="just"/>
            <a:r>
              <a:rPr lang="el-GR" sz="2400" b="1" dirty="0"/>
              <a:t>Κεφάλαιο «Τα φαντάσματα δε βγαίνουν μόνο τη νύχτα»</a:t>
            </a:r>
          </a:p>
          <a:p>
            <a:pPr algn="just"/>
            <a:r>
              <a:rPr lang="el-GR" sz="2400" dirty="0"/>
              <a:t>Η πόλη φάντασμα της Αμμοχώστου. </a:t>
            </a:r>
          </a:p>
          <a:p>
            <a:pPr algn="just"/>
            <a:endParaRPr lang="el-GR" sz="2400" b="1" dirty="0"/>
          </a:p>
          <a:p>
            <a:pPr algn="just"/>
            <a:r>
              <a:rPr lang="el-GR" sz="2400" b="1" dirty="0"/>
              <a:t>Κεφάλαιο «Λάρνακα – άφησα μέσα την ψυχή μου, ανοίξτε!»</a:t>
            </a:r>
          </a:p>
          <a:p>
            <a:pPr algn="just"/>
            <a:r>
              <a:rPr lang="el-GR" sz="2400" dirty="0"/>
              <a:t>Η σχέση της συγγραφέα με τη Λάρνακα, τη γενέθλια πόλη της.</a:t>
            </a:r>
          </a:p>
          <a:p>
            <a:pPr algn="just"/>
            <a:endParaRPr lang="el-GR" sz="2400" dirty="0"/>
          </a:p>
          <a:p>
            <a:pPr algn="just"/>
            <a:r>
              <a:rPr lang="el-GR" sz="2400" b="1" dirty="0"/>
              <a:t>Κεφάλαιο «Ρίζες»</a:t>
            </a:r>
          </a:p>
          <a:p>
            <a:pPr algn="just"/>
            <a:r>
              <a:rPr lang="el-GR" sz="2400" dirty="0"/>
              <a:t>Οι ρίζες που μας δένουν με τη γενέθλια γη μας και τι συμβαίνει όταν την αποχωριζόμαστε βίαια.</a:t>
            </a:r>
          </a:p>
        </p:txBody>
      </p:sp>
    </p:spTree>
    <p:extLst>
      <p:ext uri="{BB962C8B-B14F-4D97-AF65-F5344CB8AC3E}">
        <p14:creationId xmlns:p14="http://schemas.microsoft.com/office/powerpoint/2010/main" val="1536423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BF19C6-3644-4980-1C5B-329900DC680A}"/>
              </a:ext>
            </a:extLst>
          </p:cNvPr>
          <p:cNvSpPr txBox="1"/>
          <p:nvPr/>
        </p:nvSpPr>
        <p:spPr>
          <a:xfrm>
            <a:off x="1614267" y="371560"/>
            <a:ext cx="9668022" cy="6114879"/>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l-GR" sz="2400" dirty="0"/>
              <a:t>Με τη βοήθεια του/της εκπαιδευτικού τα παιδιά δημιουργούν μια </a:t>
            </a:r>
            <a:r>
              <a:rPr lang="el-GR" sz="2400" dirty="0" err="1"/>
              <a:t>ηχοϊστορία</a:t>
            </a:r>
            <a:r>
              <a:rPr lang="el-GR" sz="2400" dirty="0"/>
              <a:t> για να αφηγηθούν τη ζωή στην Αμμόχωστο πριν, κατά τη διάρκεια και μετά το 1974. Μπορούν να χρησιμοποιήσουν ηχογραφημένους ήχους ή/και ήχους που θα δημιουργήσουν με το σώμα τους, τη φωνή τους και με τη χρήση μουσικών οργάνων.</a:t>
            </a:r>
          </a:p>
          <a:p>
            <a:pPr algn="just">
              <a:lnSpc>
                <a:spcPct val="150000"/>
              </a:lnSpc>
            </a:pPr>
            <a:endParaRPr lang="el-GR" sz="2400" dirty="0"/>
          </a:p>
          <a:p>
            <a:pPr algn="just">
              <a:lnSpc>
                <a:spcPct val="150000"/>
              </a:lnSpc>
            </a:pPr>
            <a:r>
              <a:rPr lang="el-GR" sz="2400" dirty="0"/>
              <a:t>Στην ιστοσελίδα του Δήμου Αμμοχώστου μπορούν να βρουν πολύ ενδιαφέρουσες πληροφορίες για την Αμμόχωστο (πριν το 1974, κατά το 1974, μετά το 1974)</a:t>
            </a:r>
          </a:p>
          <a:p>
            <a:pPr algn="just">
              <a:lnSpc>
                <a:spcPct val="150000"/>
              </a:lnSpc>
            </a:pPr>
            <a:r>
              <a:rPr lang="en-US" sz="2400" b="1" dirty="0">
                <a:hlinkClick r:id="rId2"/>
              </a:rPr>
              <a:t>http://www.famagusta.org.cy/Gr/page/411</a:t>
            </a:r>
            <a:endParaRPr lang="el-GR" sz="2400" b="1" dirty="0"/>
          </a:p>
        </p:txBody>
      </p:sp>
    </p:spTree>
    <p:extLst>
      <p:ext uri="{BB962C8B-B14F-4D97-AF65-F5344CB8AC3E}">
        <p14:creationId xmlns:p14="http://schemas.microsoft.com/office/powerpoint/2010/main" val="1503181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19C09D-0A06-7816-EE53-557F4EC72E72}"/>
              </a:ext>
            </a:extLst>
          </p:cNvPr>
          <p:cNvSpPr txBox="1"/>
          <p:nvPr/>
        </p:nvSpPr>
        <p:spPr>
          <a:xfrm>
            <a:off x="1505243" y="323557"/>
            <a:ext cx="10030265" cy="5105180"/>
          </a:xfrm>
          <a:prstGeom prst="rect">
            <a:avLst/>
          </a:prstGeom>
          <a:noFill/>
        </p:spPr>
        <p:txBody>
          <a:bodyPr wrap="square" rtlCol="0">
            <a:spAutoFit/>
          </a:bodyPr>
          <a:lstStyle/>
          <a:p>
            <a:pPr algn="just">
              <a:lnSpc>
                <a:spcPct val="150000"/>
              </a:lnSpc>
            </a:pPr>
            <a:r>
              <a:rPr lang="el-GR" sz="2200" b="1" dirty="0"/>
              <a:t>Κεφάλαιο «Οι γκρίζοι λύκοι αλυχτούν πάνω από τα νεκρά αρνιά»</a:t>
            </a:r>
          </a:p>
          <a:p>
            <a:pPr algn="just">
              <a:lnSpc>
                <a:spcPct val="150000"/>
              </a:lnSpc>
            </a:pPr>
            <a:r>
              <a:rPr lang="el-GR" sz="2200" dirty="0"/>
              <a:t>Η δολοφονία των Τάσου Ισαάκ και Σολωμού </a:t>
            </a:r>
            <a:r>
              <a:rPr lang="el-GR" sz="2200" dirty="0" err="1"/>
              <a:t>Σολωμού</a:t>
            </a:r>
            <a:r>
              <a:rPr lang="el-GR" sz="2200" dirty="0"/>
              <a:t> από τους Γκρίζους Λύκους.</a:t>
            </a:r>
          </a:p>
          <a:p>
            <a:pPr algn="just">
              <a:lnSpc>
                <a:spcPct val="150000"/>
              </a:lnSpc>
            </a:pPr>
            <a:endParaRPr lang="el-GR" sz="2200" b="1" dirty="0"/>
          </a:p>
          <a:p>
            <a:pPr algn="just">
              <a:lnSpc>
                <a:spcPct val="150000"/>
              </a:lnSpc>
            </a:pPr>
            <a:r>
              <a:rPr lang="el-GR" sz="2200" b="1" dirty="0"/>
              <a:t>Κεφάλαιο «</a:t>
            </a:r>
            <a:r>
              <a:rPr lang="el-GR" sz="2200" b="1" dirty="0" err="1"/>
              <a:t>Εικοσιτριαπριλιάτικο</a:t>
            </a:r>
            <a:r>
              <a:rPr lang="el-GR" sz="2200" b="1" dirty="0"/>
              <a:t> ψέμα;» </a:t>
            </a:r>
          </a:p>
          <a:p>
            <a:pPr algn="just">
              <a:lnSpc>
                <a:spcPct val="150000"/>
              </a:lnSpc>
            </a:pPr>
            <a:r>
              <a:rPr lang="el-GR" sz="2200" dirty="0"/>
              <a:t>Το άνοιγμα των οδοφραγμάτων στις 23/4/2003.</a:t>
            </a:r>
          </a:p>
          <a:p>
            <a:pPr algn="just">
              <a:lnSpc>
                <a:spcPct val="150000"/>
              </a:lnSpc>
            </a:pPr>
            <a:endParaRPr lang="el-GR" sz="2200" b="1" dirty="0"/>
          </a:p>
          <a:p>
            <a:pPr algn="just">
              <a:lnSpc>
                <a:spcPct val="150000"/>
              </a:lnSpc>
            </a:pPr>
            <a:r>
              <a:rPr lang="el-GR" sz="2200" b="1" dirty="0"/>
              <a:t>Κεφάλαιο «Η μελωδία των οστών»</a:t>
            </a:r>
          </a:p>
          <a:p>
            <a:pPr algn="just">
              <a:lnSpc>
                <a:spcPct val="150000"/>
              </a:lnSpc>
            </a:pPr>
            <a:r>
              <a:rPr lang="el-GR" sz="2200" dirty="0"/>
              <a:t>Οι αγνοούμενοι, η εκταφή των λειψάνων τους και η ταυτοποίηση με</a:t>
            </a:r>
          </a:p>
          <a:p>
            <a:pPr algn="just">
              <a:lnSpc>
                <a:spcPct val="150000"/>
              </a:lnSpc>
            </a:pPr>
            <a:r>
              <a:rPr lang="el-GR" sz="2200" dirty="0"/>
              <a:t>τη μέθοδο του </a:t>
            </a:r>
            <a:r>
              <a:rPr lang="en-US" sz="2200" dirty="0"/>
              <a:t>DNA.</a:t>
            </a:r>
            <a:endParaRPr lang="el-GR" sz="2200" dirty="0"/>
          </a:p>
        </p:txBody>
      </p:sp>
    </p:spTree>
    <p:extLst>
      <p:ext uri="{BB962C8B-B14F-4D97-AF65-F5344CB8AC3E}">
        <p14:creationId xmlns:p14="http://schemas.microsoft.com/office/powerpoint/2010/main" val="1124273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E180CD-0EEE-946C-8A64-E7E99611DFED}"/>
              </a:ext>
            </a:extLst>
          </p:cNvPr>
          <p:cNvSpPr txBox="1"/>
          <p:nvPr/>
        </p:nvSpPr>
        <p:spPr>
          <a:xfrm>
            <a:off x="1651194" y="161669"/>
            <a:ext cx="9555481" cy="6121932"/>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l-GR" sz="2200" dirty="0"/>
              <a:t>Ο/η εκπαιδευτικός βάζει στα παιδιά να ακούσουν «Το τραγούδι του χελιδονιού» γραμμένο και τραγουδημένο από τη Χαρούλα Αλεξίου. Η καλλιτέχνης το αφιέρωσε στην κόρη του Τάσου Ισαάκ, Αναστασία. Μελετούν τους στίχους, τους συζητούν και τους τραγουδούν. Μπορούν, επιπλέον, να γράψουν δικούς τους στίχους πάνω στη μελωδία.</a:t>
            </a:r>
          </a:p>
          <a:p>
            <a:pPr algn="just">
              <a:lnSpc>
                <a:spcPct val="150000"/>
              </a:lnSpc>
            </a:pPr>
            <a:r>
              <a:rPr lang="en-US" sz="2200" b="1" dirty="0">
                <a:hlinkClick r:id="rId2"/>
              </a:rPr>
              <a:t>https://www.youtube.com/watch?v=DOqqd57Pi20</a:t>
            </a:r>
            <a:endParaRPr lang="el-GR" sz="2200" b="1" dirty="0"/>
          </a:p>
          <a:p>
            <a:pPr algn="just">
              <a:lnSpc>
                <a:spcPct val="150000"/>
              </a:lnSpc>
            </a:pPr>
            <a:endParaRPr lang="el-GR" sz="2200" b="1" dirty="0"/>
          </a:p>
          <a:p>
            <a:pPr algn="just">
              <a:lnSpc>
                <a:spcPct val="150000"/>
              </a:lnSpc>
            </a:pPr>
            <a:endParaRPr lang="el-GR" sz="2200" b="1" dirty="0"/>
          </a:p>
          <a:p>
            <a:pPr algn="just">
              <a:lnSpc>
                <a:spcPct val="150000"/>
              </a:lnSpc>
            </a:pPr>
            <a:endParaRPr lang="el-GR" sz="2200" dirty="0"/>
          </a:p>
          <a:p>
            <a:pPr algn="just">
              <a:lnSpc>
                <a:spcPct val="150000"/>
              </a:lnSpc>
            </a:pPr>
            <a:endParaRPr lang="el-GR" sz="2200" dirty="0"/>
          </a:p>
          <a:p>
            <a:pPr algn="just">
              <a:lnSpc>
                <a:spcPct val="150000"/>
              </a:lnSpc>
            </a:pPr>
            <a:endParaRPr lang="el-GR" sz="2200" dirty="0"/>
          </a:p>
        </p:txBody>
      </p:sp>
      <p:pic>
        <p:nvPicPr>
          <p:cNvPr id="10" name="Picture 9">
            <a:extLst>
              <a:ext uri="{FF2B5EF4-FFF2-40B4-BE49-F238E27FC236}">
                <a16:creationId xmlns:a16="http://schemas.microsoft.com/office/drawing/2014/main" id="{302801A2-DF0E-60D2-9840-B37DA244F195}"/>
              </a:ext>
            </a:extLst>
          </p:cNvPr>
          <p:cNvPicPr>
            <a:picLocks noChangeAspect="1"/>
          </p:cNvPicPr>
          <p:nvPr/>
        </p:nvPicPr>
        <p:blipFill>
          <a:blip r:embed="rId3"/>
          <a:stretch>
            <a:fillRect/>
          </a:stretch>
        </p:blipFill>
        <p:spPr>
          <a:xfrm>
            <a:off x="3291840" y="3777831"/>
            <a:ext cx="5190978" cy="2918500"/>
          </a:xfrm>
          <a:prstGeom prst="rect">
            <a:avLst/>
          </a:prstGeom>
        </p:spPr>
      </p:pic>
    </p:spTree>
    <p:extLst>
      <p:ext uri="{BB962C8B-B14F-4D97-AF65-F5344CB8AC3E}">
        <p14:creationId xmlns:p14="http://schemas.microsoft.com/office/powerpoint/2010/main" val="1473429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5426C8-F36B-3EC8-F4B8-D4E8E774284E}"/>
              </a:ext>
            </a:extLst>
          </p:cNvPr>
          <p:cNvSpPr txBox="1"/>
          <p:nvPr/>
        </p:nvSpPr>
        <p:spPr>
          <a:xfrm>
            <a:off x="1909689" y="567454"/>
            <a:ext cx="9949376" cy="1551450"/>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l-GR" sz="2200" dirty="0"/>
              <a:t>Ο/Η εκπαιδευτικός βοηθά τα παιδιά να αναζητήσουν πληροφορίες για το έργο της Διερευνητικής Επιτροπής για τους Αγνοουμένους στην Κύπρο στην ιστοσελίδα </a:t>
            </a:r>
            <a:r>
              <a:rPr lang="el-GR" sz="2200" b="1" dirty="0">
                <a:hlinkClick r:id="rId2"/>
              </a:rPr>
              <a:t>https://www.cmp-cyprus.org/el/</a:t>
            </a:r>
            <a:r>
              <a:rPr lang="el-GR" sz="2200" b="1" dirty="0"/>
              <a:t> </a:t>
            </a:r>
          </a:p>
        </p:txBody>
      </p:sp>
      <p:pic>
        <p:nvPicPr>
          <p:cNvPr id="6" name="Picture 5">
            <a:extLst>
              <a:ext uri="{FF2B5EF4-FFF2-40B4-BE49-F238E27FC236}">
                <a16:creationId xmlns:a16="http://schemas.microsoft.com/office/drawing/2014/main" id="{9D9F26ED-9DEB-D7A3-277C-1EF69036B5CF}"/>
              </a:ext>
            </a:extLst>
          </p:cNvPr>
          <p:cNvPicPr>
            <a:picLocks noChangeAspect="1"/>
          </p:cNvPicPr>
          <p:nvPr/>
        </p:nvPicPr>
        <p:blipFill>
          <a:blip r:embed="rId3"/>
          <a:srcRect t="16189" r="1692" b="8254"/>
          <a:stretch/>
        </p:blipFill>
        <p:spPr>
          <a:xfrm>
            <a:off x="1909689" y="2333062"/>
            <a:ext cx="9949376" cy="4299282"/>
          </a:xfrm>
          <a:prstGeom prst="rect">
            <a:avLst/>
          </a:prstGeom>
        </p:spPr>
      </p:pic>
      <p:sp>
        <p:nvSpPr>
          <p:cNvPr id="7" name="Arrow: Right 6">
            <a:extLst>
              <a:ext uri="{FF2B5EF4-FFF2-40B4-BE49-F238E27FC236}">
                <a16:creationId xmlns:a16="http://schemas.microsoft.com/office/drawing/2014/main" id="{ACE97C5F-5ED3-850F-1666-4394A69D5F7E}"/>
              </a:ext>
            </a:extLst>
          </p:cNvPr>
          <p:cNvSpPr/>
          <p:nvPr/>
        </p:nvSpPr>
        <p:spPr>
          <a:xfrm>
            <a:off x="4604825" y="2799469"/>
            <a:ext cx="1491175" cy="45016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189766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938606E-B304-B718-1ABA-CA5FE88B8638}"/>
              </a:ext>
            </a:extLst>
          </p:cNvPr>
          <p:cNvSpPr txBox="1"/>
          <p:nvPr/>
        </p:nvSpPr>
        <p:spPr>
          <a:xfrm>
            <a:off x="1711570" y="675250"/>
            <a:ext cx="9964615" cy="5632311"/>
          </a:xfrm>
          <a:prstGeom prst="rect">
            <a:avLst/>
          </a:prstGeom>
          <a:noFill/>
        </p:spPr>
        <p:txBody>
          <a:bodyPr wrap="square" rtlCol="0">
            <a:spAutoFit/>
          </a:bodyPr>
          <a:lstStyle/>
          <a:p>
            <a:pPr algn="just"/>
            <a:r>
              <a:rPr lang="el-GR" sz="2400" b="1" dirty="0"/>
              <a:t>Κεφάλαιο «Μπροστά» </a:t>
            </a:r>
          </a:p>
          <a:p>
            <a:pPr algn="just"/>
            <a:r>
              <a:rPr lang="el-GR" sz="2400" dirty="0"/>
              <a:t>Η ζωή των Κύπριων προσφύγων που προχωράει μπροστά.</a:t>
            </a:r>
          </a:p>
          <a:p>
            <a:pPr algn="just"/>
            <a:endParaRPr lang="el-GR" sz="2400" dirty="0"/>
          </a:p>
          <a:p>
            <a:pPr algn="just"/>
            <a:r>
              <a:rPr lang="el-GR" sz="2400" b="1" dirty="0"/>
              <a:t>Κεφάλαιο «Έντεκα»</a:t>
            </a:r>
          </a:p>
          <a:p>
            <a:pPr algn="just"/>
            <a:r>
              <a:rPr lang="el-GR" sz="2400" dirty="0"/>
              <a:t>Τα 11 ασυνόδευτα προσφυγόπουλα στο Πουρνάρα που εξαφανίστηκαν μέσα σε τρία χρόνια.</a:t>
            </a:r>
          </a:p>
          <a:p>
            <a:pPr algn="just"/>
            <a:endParaRPr lang="el-GR" sz="2400" dirty="0"/>
          </a:p>
          <a:p>
            <a:pPr algn="just"/>
            <a:r>
              <a:rPr lang="el-GR" sz="2400" b="1" dirty="0"/>
              <a:t>Κεφάλαιο «Τι ονειρεύεται ο Ιβάν» </a:t>
            </a:r>
          </a:p>
          <a:p>
            <a:pPr algn="just"/>
            <a:r>
              <a:rPr lang="el-GR" sz="2400" dirty="0"/>
              <a:t>Τα προσφυγόπουλα στη Σουηδία που παρουσιάζουν το σύνδρομο της παραίτησης, καθώς οι γονείς τους περνούν από τη διαδικασία αξιολόγησης για παραχώρηση ασύλου.</a:t>
            </a:r>
          </a:p>
          <a:p>
            <a:pPr algn="just"/>
            <a:r>
              <a:rPr lang="el-GR" sz="2400" dirty="0"/>
              <a:t> </a:t>
            </a:r>
          </a:p>
          <a:p>
            <a:pPr algn="just"/>
            <a:r>
              <a:rPr lang="el-GR" sz="2400" b="1" dirty="0"/>
              <a:t>Κεφάλαιο «Το ταξίδι της </a:t>
            </a:r>
            <a:r>
              <a:rPr lang="el-GR" sz="2400" b="1" dirty="0" err="1"/>
              <a:t>Ολένα</a:t>
            </a:r>
            <a:r>
              <a:rPr lang="el-GR" sz="2400" dirty="0"/>
              <a:t>»</a:t>
            </a:r>
          </a:p>
          <a:p>
            <a:pPr algn="just"/>
            <a:r>
              <a:rPr lang="el-GR" sz="2400" dirty="0"/>
              <a:t>Μια Ουκρανή πρόσφυγας, μαθήτρια σε δημοτικό σχολείο στην Κύπρο.</a:t>
            </a:r>
          </a:p>
        </p:txBody>
      </p:sp>
    </p:spTree>
    <p:extLst>
      <p:ext uri="{BB962C8B-B14F-4D97-AF65-F5344CB8AC3E}">
        <p14:creationId xmlns:p14="http://schemas.microsoft.com/office/powerpoint/2010/main" val="2508576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F19CA8-4A6D-7289-3E88-7929C1693C19}"/>
              </a:ext>
            </a:extLst>
          </p:cNvPr>
          <p:cNvSpPr txBox="1"/>
          <p:nvPr/>
        </p:nvSpPr>
        <p:spPr>
          <a:xfrm>
            <a:off x="4431911" y="621949"/>
            <a:ext cx="7220244" cy="561410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l-GR" sz="2200" dirty="0"/>
              <a:t>Ο/η εκπαιδευτικός βάζει στα παιδιά να παρακολουθήσουν το ντοκιμαντέρ μικρού μήκους (40 λεπτών) του </a:t>
            </a:r>
            <a:r>
              <a:rPr lang="el-GR" sz="2200" dirty="0" err="1"/>
              <a:t>Netflix</a:t>
            </a:r>
            <a:r>
              <a:rPr lang="el-GR" sz="2200" dirty="0"/>
              <a:t> με τίτλο «</a:t>
            </a:r>
            <a:r>
              <a:rPr lang="el-GR" sz="2200" dirty="0" err="1"/>
              <a:t>Life</a:t>
            </a:r>
            <a:r>
              <a:rPr lang="el-GR" sz="2200" dirty="0"/>
              <a:t> </a:t>
            </a:r>
            <a:r>
              <a:rPr lang="el-GR" sz="2200" dirty="0" err="1"/>
              <a:t>overtakes</a:t>
            </a:r>
            <a:r>
              <a:rPr lang="el-GR" sz="2200" dirty="0"/>
              <a:t> </a:t>
            </a:r>
            <a:r>
              <a:rPr lang="el-GR" sz="2200" dirty="0" err="1"/>
              <a:t>me</a:t>
            </a:r>
            <a:r>
              <a:rPr lang="el-GR" sz="2200" dirty="0"/>
              <a:t>». Το ντοκιμαντέρ αναφέρεται σε παιδιά που έφτασαν μετανάστες στη Σουηδία και αργότερα εμφάνισαν το σύνδρομο της παραίτησης. Αφού το παρακολουθήσουν, γίνεται συζήτηση στην τάξη</a:t>
            </a:r>
            <a:r>
              <a:rPr lang="en-US" sz="2200" dirty="0"/>
              <a:t>.</a:t>
            </a:r>
            <a:r>
              <a:rPr lang="el-GR" sz="2200" dirty="0"/>
              <a:t> Ακόμα, τα παιδιά μπορούν να σχεδιάσουν ή να γράψουν τι φαντάζονται πως βλέπουν τα παιδιά αυτά στα όνειρά τους, όσο κοιμούνται.</a:t>
            </a:r>
          </a:p>
        </p:txBody>
      </p:sp>
      <p:pic>
        <p:nvPicPr>
          <p:cNvPr id="4" name="Picture 3">
            <a:extLst>
              <a:ext uri="{FF2B5EF4-FFF2-40B4-BE49-F238E27FC236}">
                <a16:creationId xmlns:a16="http://schemas.microsoft.com/office/drawing/2014/main" id="{5D157CB9-121A-4CAE-501D-C4DCFA5330D7}"/>
              </a:ext>
            </a:extLst>
          </p:cNvPr>
          <p:cNvPicPr>
            <a:picLocks noChangeAspect="1"/>
          </p:cNvPicPr>
          <p:nvPr/>
        </p:nvPicPr>
        <p:blipFill>
          <a:blip r:embed="rId2"/>
          <a:srcRect l="37500" t="25507" r="37346" b="6235"/>
          <a:stretch/>
        </p:blipFill>
        <p:spPr>
          <a:xfrm>
            <a:off x="1126003" y="1350498"/>
            <a:ext cx="3305908" cy="4737722"/>
          </a:xfrm>
          <a:prstGeom prst="rect">
            <a:avLst/>
          </a:prstGeom>
        </p:spPr>
      </p:pic>
    </p:spTree>
    <p:extLst>
      <p:ext uri="{BB962C8B-B14F-4D97-AF65-F5344CB8AC3E}">
        <p14:creationId xmlns:p14="http://schemas.microsoft.com/office/powerpoint/2010/main" val="2436741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6AB4DB-6E74-9686-6F04-5962515DC074}"/>
              </a:ext>
            </a:extLst>
          </p:cNvPr>
          <p:cNvSpPr txBox="1"/>
          <p:nvPr/>
        </p:nvSpPr>
        <p:spPr>
          <a:xfrm>
            <a:off x="1688124" y="622494"/>
            <a:ext cx="9777046" cy="5613011"/>
          </a:xfrm>
          <a:prstGeom prst="rect">
            <a:avLst/>
          </a:prstGeom>
          <a:noFill/>
        </p:spPr>
        <p:txBody>
          <a:bodyPr wrap="square" rtlCol="0">
            <a:spAutoFit/>
          </a:bodyPr>
          <a:lstStyle/>
          <a:p>
            <a:pPr algn="just">
              <a:lnSpc>
                <a:spcPct val="150000"/>
              </a:lnSpc>
            </a:pPr>
            <a:r>
              <a:rPr lang="el-GR" sz="2200" b="1" dirty="0"/>
              <a:t>Κεφάλαιο «Η </a:t>
            </a:r>
            <a:r>
              <a:rPr lang="el-GR" sz="2200" b="1" dirty="0" err="1"/>
              <a:t>αλήθκειά</a:t>
            </a:r>
            <a:r>
              <a:rPr lang="el-GR" sz="2200" b="1" dirty="0"/>
              <a:t> μου»</a:t>
            </a:r>
          </a:p>
          <a:p>
            <a:pPr algn="just">
              <a:lnSpc>
                <a:spcPct val="150000"/>
              </a:lnSpc>
            </a:pPr>
            <a:r>
              <a:rPr lang="el-GR" sz="2200" dirty="0"/>
              <a:t>Η «συζήτηση» της συγγραφέα με τις νεκρές γιαγιάδες της και ο λόγος που έγραψε αυτό το βιβλίο.</a:t>
            </a:r>
          </a:p>
          <a:p>
            <a:pPr algn="just">
              <a:lnSpc>
                <a:spcPct val="150000"/>
              </a:lnSpc>
            </a:pPr>
            <a:endParaRPr lang="el-GR" sz="2200" b="1" dirty="0"/>
          </a:p>
          <a:p>
            <a:pPr algn="just">
              <a:lnSpc>
                <a:spcPct val="150000"/>
              </a:lnSpc>
            </a:pPr>
            <a:r>
              <a:rPr lang="el-GR" sz="2200" b="1" dirty="0"/>
              <a:t>Κεφάλαιο «Στον δρόμο για το σπίτι»</a:t>
            </a:r>
          </a:p>
          <a:p>
            <a:pPr algn="just">
              <a:lnSpc>
                <a:spcPct val="150000"/>
              </a:lnSpc>
            </a:pPr>
            <a:r>
              <a:rPr lang="el-GR" sz="2200" dirty="0"/>
              <a:t>Η επιθυμία κάθε ανθρώπου να βαδίζει ελεύθερα τον δρόμο που τον οδηγεί στο σπίτι του. </a:t>
            </a:r>
          </a:p>
          <a:p>
            <a:pPr algn="just">
              <a:lnSpc>
                <a:spcPct val="150000"/>
              </a:lnSpc>
            </a:pPr>
            <a:endParaRPr lang="el-GR" sz="2200" b="1" dirty="0"/>
          </a:p>
          <a:p>
            <a:pPr algn="just">
              <a:lnSpc>
                <a:spcPct val="150000"/>
              </a:lnSpc>
            </a:pPr>
            <a:r>
              <a:rPr lang="el-GR" sz="2200" b="1" dirty="0"/>
              <a:t>Κεφάλαιο «Μια άλλη μέρα»</a:t>
            </a:r>
          </a:p>
          <a:p>
            <a:pPr algn="just">
              <a:lnSpc>
                <a:spcPct val="150000"/>
              </a:lnSpc>
            </a:pPr>
            <a:r>
              <a:rPr lang="el-GR" sz="2200" dirty="0"/>
              <a:t>Πώς θα ήταν ο κόσμος αν έπαυαν οι πόλεμοι και τι μπορούμε να κάνουμε ακόμη κι αν συνεχίζονται;</a:t>
            </a:r>
          </a:p>
        </p:txBody>
      </p:sp>
    </p:spTree>
    <p:extLst>
      <p:ext uri="{BB962C8B-B14F-4D97-AF65-F5344CB8AC3E}">
        <p14:creationId xmlns:p14="http://schemas.microsoft.com/office/powerpoint/2010/main" val="732159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671E23-08E6-DCE8-9CAF-1A5352CE91F5}"/>
              </a:ext>
            </a:extLst>
          </p:cNvPr>
          <p:cNvSpPr txBox="1"/>
          <p:nvPr/>
        </p:nvSpPr>
        <p:spPr>
          <a:xfrm>
            <a:off x="2064433" y="722199"/>
            <a:ext cx="9147518" cy="4454104"/>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l-GR" sz="2400" dirty="0"/>
              <a:t>Τόσοι πόλεμοι, τόσοι πρόσφυγες, τόσα ασυνόδευτα παιδιά. Ο/η εκπαιδευτικός παροτρύνει τα παιδιά να γράψουν συνθήματα και με αυτά να κάνουν μια ειρηνική πορεία γύρω από το σχολείο τους.</a:t>
            </a:r>
          </a:p>
          <a:p>
            <a:pPr algn="just">
              <a:lnSpc>
                <a:spcPct val="150000"/>
              </a:lnSpc>
            </a:pPr>
            <a:endParaRPr lang="el-GR" sz="2400" dirty="0"/>
          </a:p>
          <a:p>
            <a:pPr marL="342900" indent="-342900" algn="just">
              <a:lnSpc>
                <a:spcPct val="150000"/>
              </a:lnSpc>
              <a:buFont typeface="Arial" panose="020B0604020202020204" pitchFamily="34" charset="0"/>
              <a:buChar char="•"/>
            </a:pPr>
            <a:r>
              <a:rPr lang="el-GR" sz="2400" dirty="0"/>
              <a:t>Τα συνθήματα αυτά θα μπορούσαν να τα αφήσουν με τη βοήθεια του/της εκπαιδευτικού σε συγκεκριμένα σημεία στη γειτονιά, στο χωριό ή στην πόλη τους. </a:t>
            </a:r>
          </a:p>
        </p:txBody>
      </p:sp>
    </p:spTree>
    <p:extLst>
      <p:ext uri="{BB962C8B-B14F-4D97-AF65-F5344CB8AC3E}">
        <p14:creationId xmlns:p14="http://schemas.microsoft.com/office/powerpoint/2010/main" val="940525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5B5280-0120-107B-4E46-B310B8103661}"/>
              </a:ext>
            </a:extLst>
          </p:cNvPr>
          <p:cNvSpPr txBox="1"/>
          <p:nvPr/>
        </p:nvSpPr>
        <p:spPr>
          <a:xfrm>
            <a:off x="1628336" y="698418"/>
            <a:ext cx="9386668" cy="4801314"/>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l-GR" sz="2400" dirty="0"/>
              <a:t>Ο/η εκπαιδευτικός, με έμπνευση το τελευταίο κεφάλαιο του βιβλίου, διοργανώνει καλλιτεχνικό διαγωνισμό με τίτλο «Μια άλλη μέρα». </a:t>
            </a:r>
          </a:p>
          <a:p>
            <a:pPr algn="just">
              <a:lnSpc>
                <a:spcPct val="150000"/>
              </a:lnSpc>
            </a:pPr>
            <a:r>
              <a:rPr lang="el-GR" sz="2400" dirty="0"/>
              <a:t>Πώς φαντάζονται τα παιδιά τη μέρα που θα ξημέρωνε, αν σταματούσαν όλοι οι πόλεμοι στον πλανήτη μας; Μπορούν να γράψουν πεζά ή ποιήματα, να ζωγραφίσουν, να φτιάξουν γλυπτά ή άλλου τύπου κατασκευές για να δώσουν τη δική τους οπτική στο θέμα.</a:t>
            </a:r>
          </a:p>
          <a:p>
            <a:endParaRPr lang="el-GR" dirty="0"/>
          </a:p>
        </p:txBody>
      </p:sp>
    </p:spTree>
    <p:extLst>
      <p:ext uri="{BB962C8B-B14F-4D97-AF65-F5344CB8AC3E}">
        <p14:creationId xmlns:p14="http://schemas.microsoft.com/office/powerpoint/2010/main" val="32334745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FF6C97-7889-4668-3E1F-C0E2D8EE9F6D}"/>
              </a:ext>
            </a:extLst>
          </p:cNvPr>
          <p:cNvSpPr txBox="1"/>
          <p:nvPr/>
        </p:nvSpPr>
        <p:spPr>
          <a:xfrm>
            <a:off x="1997613" y="1463040"/>
            <a:ext cx="8862647" cy="3691973"/>
          </a:xfrm>
          <a:prstGeom prst="rect">
            <a:avLst/>
          </a:prstGeom>
          <a:noFill/>
        </p:spPr>
        <p:txBody>
          <a:bodyPr wrap="square" rtlCol="0">
            <a:spAutoFit/>
          </a:bodyPr>
          <a:lstStyle/>
          <a:p>
            <a:pPr algn="ctr">
              <a:lnSpc>
                <a:spcPct val="150000"/>
              </a:lnSpc>
            </a:pPr>
            <a:r>
              <a:rPr lang="el-GR" sz="3200" dirty="0"/>
              <a:t>Σας  ευχαριστώ για τη συμμετοχή σας! </a:t>
            </a:r>
          </a:p>
          <a:p>
            <a:pPr algn="ctr">
              <a:lnSpc>
                <a:spcPct val="150000"/>
              </a:lnSpc>
            </a:pPr>
            <a:endParaRPr lang="el-GR" sz="3200" dirty="0"/>
          </a:p>
          <a:p>
            <a:pPr algn="ctr">
              <a:lnSpc>
                <a:spcPct val="150000"/>
              </a:lnSpc>
            </a:pPr>
            <a:r>
              <a:rPr lang="el-GR" sz="3200" dirty="0"/>
              <a:t>Το υλικό θα ανέβει στην ιστοσελίδα μου</a:t>
            </a:r>
            <a:r>
              <a:rPr lang="en-US" sz="3200" dirty="0"/>
              <a:t>  </a:t>
            </a:r>
            <a:r>
              <a:rPr lang="en-US" sz="3200" b="1" dirty="0">
                <a:hlinkClick r:id="rId2"/>
              </a:rPr>
              <a:t>https://antriantoniou.com/</a:t>
            </a:r>
            <a:r>
              <a:rPr lang="en-US" sz="3200" b="1" dirty="0"/>
              <a:t> </a:t>
            </a:r>
            <a:endParaRPr lang="el-GR" sz="3200" b="1" dirty="0"/>
          </a:p>
          <a:p>
            <a:pPr algn="ctr">
              <a:lnSpc>
                <a:spcPct val="150000"/>
              </a:lnSpc>
            </a:pPr>
            <a:r>
              <a:rPr lang="el-GR" sz="3200" dirty="0"/>
              <a:t>στον Τομέα Εκπαιδευτικό υλικό.</a:t>
            </a:r>
            <a:r>
              <a:rPr lang="en-US" sz="3200" dirty="0"/>
              <a:t>   </a:t>
            </a:r>
            <a:endParaRPr lang="el-GR" sz="3200" dirty="0"/>
          </a:p>
        </p:txBody>
      </p:sp>
    </p:spTree>
    <p:extLst>
      <p:ext uri="{BB962C8B-B14F-4D97-AF65-F5344CB8AC3E}">
        <p14:creationId xmlns:p14="http://schemas.microsoft.com/office/powerpoint/2010/main" val="67338535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375</TotalTime>
  <Words>1901</Words>
  <Application>Microsoft Office PowerPoint</Application>
  <PresentationFormat>Widescreen</PresentationFormat>
  <Paragraphs>147</Paragraphs>
  <Slides>28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Century Gothic</vt:lpstr>
      <vt:lpstr>Wingdings 3</vt:lpstr>
      <vt:lpstr>Wisp</vt:lpstr>
      <vt:lpstr>Στον δρόμο για το σπίτι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mon160680@te.schools.ac.cy</dc:creator>
  <cp:lastModifiedBy>mon160680@te.schools.ac.cy</cp:lastModifiedBy>
  <cp:revision>44</cp:revision>
  <dcterms:created xsi:type="dcterms:W3CDTF">2024-09-08T13:15:25Z</dcterms:created>
  <dcterms:modified xsi:type="dcterms:W3CDTF">2024-10-05T04:50:08Z</dcterms:modified>
</cp:coreProperties>
</file>