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89" r:id="rId2"/>
    <p:sldId id="290" r:id="rId3"/>
    <p:sldId id="292" r:id="rId4"/>
    <p:sldId id="293" r:id="rId5"/>
    <p:sldId id="302" r:id="rId6"/>
    <p:sldId id="291" r:id="rId7"/>
    <p:sldId id="298" r:id="rId8"/>
    <p:sldId id="301" r:id="rId9"/>
    <p:sldId id="259" r:id="rId10"/>
    <p:sldId id="295" r:id="rId11"/>
    <p:sldId id="296" r:id="rId12"/>
    <p:sldId id="297" r:id="rId13"/>
    <p:sldId id="256" r:id="rId14"/>
    <p:sldId id="304" r:id="rId15"/>
    <p:sldId id="257" r:id="rId16"/>
    <p:sldId id="305" r:id="rId17"/>
    <p:sldId id="306" r:id="rId18"/>
    <p:sldId id="263" r:id="rId19"/>
    <p:sldId id="307" r:id="rId20"/>
    <p:sldId id="264" r:id="rId21"/>
    <p:sldId id="308" r:id="rId22"/>
    <p:sldId id="309" r:id="rId23"/>
    <p:sldId id="310" r:id="rId24"/>
    <p:sldId id="311" r:id="rId25"/>
    <p:sldId id="312" r:id="rId26"/>
    <p:sldId id="313" r:id="rId27"/>
    <p:sldId id="314" r:id="rId28"/>
    <p:sldId id="315" r:id="rId29"/>
    <p:sldId id="316" r:id="rId30"/>
    <p:sldId id="317" r:id="rId31"/>
    <p:sldId id="318" r:id="rId32"/>
    <p:sldId id="319" r:id="rId33"/>
    <p:sldId id="321" r:id="rId34"/>
    <p:sldId id="273" r:id="rId35"/>
    <p:sldId id="322" r:id="rId36"/>
    <p:sldId id="274" r:id="rId37"/>
    <p:sldId id="323" r:id="rId38"/>
    <p:sldId id="281" r:id="rId39"/>
    <p:sldId id="324" r:id="rId40"/>
    <p:sldId id="326" r:id="rId41"/>
    <p:sldId id="284" r:id="rId42"/>
    <p:sldId id="285" r:id="rId43"/>
    <p:sldId id="327" r:id="rId44"/>
    <p:sldId id="287" r:id="rId45"/>
    <p:sldId id="328" r:id="rId46"/>
    <p:sldId id="329" r:id="rId47"/>
    <p:sldId id="288" r:id="rId48"/>
    <p:sldId id="330" r:id="rId49"/>
    <p:sldId id="276" r:id="rId50"/>
    <p:sldId id="299" r:id="rId51"/>
    <p:sldId id="303" r:id="rId52"/>
    <p:sldId id="275" r:id="rId53"/>
    <p:sldId id="331" r:id="rId54"/>
    <p:sldId id="278" r:id="rId55"/>
    <p:sldId id="332" r:id="rId56"/>
    <p:sldId id="280"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snapToGrid="0">
      <p:cViewPr varScale="1">
        <p:scale>
          <a:sx n="68" d="100"/>
          <a:sy n="68" d="100"/>
        </p:scale>
        <p:origin x="80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52F83EC2-21A4-46C1-96FE-86D553BB423E}" type="datetimeFigureOut">
              <a:rPr lang="el-GR" smtClean="0"/>
              <a:t>10/5/2019</a:t>
            </a:fld>
            <a:endParaRPr lang="el-GR"/>
          </a:p>
        </p:txBody>
      </p:sp>
      <p:sp>
        <p:nvSpPr>
          <p:cNvPr id="5" name="Footer Placeholder 4"/>
          <p:cNvSpPr>
            <a:spLocks noGrp="1"/>
          </p:cNvSpPr>
          <p:nvPr>
            <p:ph type="ftr" sz="quarter" idx="11"/>
          </p:nvPr>
        </p:nvSpPr>
        <p:spPr/>
        <p:txBody>
          <a:bodyPr/>
          <a:lstStyle/>
          <a:p>
            <a:endParaRPr lang="el-G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3635702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2F83EC2-21A4-46C1-96FE-86D553BB423E}" type="datetimeFigureOut">
              <a:rPr lang="el-GR" smtClean="0"/>
              <a:t>10/5/2019</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1403613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2F83EC2-21A4-46C1-96FE-86D553BB423E}" type="datetimeFigureOut">
              <a:rPr lang="el-GR" smtClean="0"/>
              <a:t>10/5/2019</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4234492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52F83EC2-21A4-46C1-96FE-86D553BB423E}" type="datetimeFigureOut">
              <a:rPr lang="el-GR" smtClean="0"/>
              <a:t>10/5/2019</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557788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52F83EC2-21A4-46C1-96FE-86D553BB423E}" type="datetimeFigureOut">
              <a:rPr lang="el-GR" smtClean="0"/>
              <a:t>10/5/2019</a:t>
            </a:fld>
            <a:endParaRPr lang="el-GR"/>
          </a:p>
        </p:txBody>
      </p:sp>
      <p:sp>
        <p:nvSpPr>
          <p:cNvPr id="8" name="Footer Placeholder 7"/>
          <p:cNvSpPr>
            <a:spLocks noGrp="1"/>
          </p:cNvSpPr>
          <p:nvPr>
            <p:ph type="ftr" sz="quarter" idx="11"/>
          </p:nvPr>
        </p:nvSpPr>
        <p:spPr/>
        <p:txBody>
          <a:bodyPr/>
          <a:lstStyle/>
          <a:p>
            <a:endParaRPr lang="el-G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1126393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52F83EC2-21A4-46C1-96FE-86D553BB423E}" type="datetimeFigureOut">
              <a:rPr lang="el-GR" smtClean="0"/>
              <a:t>10/5/2019</a:t>
            </a:fld>
            <a:endParaRPr lang="el-GR"/>
          </a:p>
        </p:txBody>
      </p:sp>
      <p:sp>
        <p:nvSpPr>
          <p:cNvPr id="4" name="Footer Placeholder 3"/>
          <p:cNvSpPr>
            <a:spLocks noGrp="1"/>
          </p:cNvSpPr>
          <p:nvPr>
            <p:ph type="ftr" sz="quarter" idx="11"/>
          </p:nvPr>
        </p:nvSpPr>
        <p:spPr/>
        <p:txBody>
          <a:bodyPr/>
          <a:lstStyle/>
          <a:p>
            <a:endParaRPr lang="el-G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3649959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83EC2-21A4-46C1-96FE-86D553BB423E}" type="datetimeFigureOut">
              <a:rPr lang="el-GR" smtClean="0"/>
              <a:t>10/5/2019</a:t>
            </a:fld>
            <a:endParaRPr lang="el-GR"/>
          </a:p>
        </p:txBody>
      </p:sp>
      <p:sp>
        <p:nvSpPr>
          <p:cNvPr id="3" name="Footer Placeholder 2"/>
          <p:cNvSpPr>
            <a:spLocks noGrp="1"/>
          </p:cNvSpPr>
          <p:nvPr>
            <p:ph type="ftr" sz="quarter" idx="11"/>
          </p:nvPr>
        </p:nvSpPr>
        <p:spPr/>
        <p:txBody>
          <a:bodyPr/>
          <a:lstStyle/>
          <a:p>
            <a:endParaRPr lang="el-G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3171758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52F83EC2-21A4-46C1-96FE-86D553BB423E}" type="datetimeFigureOut">
              <a:rPr lang="el-GR" smtClean="0"/>
              <a:t>10/5/2019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1214279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52F83EC2-21A4-46C1-96FE-86D553BB423E}" type="datetimeFigureOut">
              <a:rPr lang="el-GR" smtClean="0"/>
              <a:t>10/5/2019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456935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2F83EC2-21A4-46C1-96FE-86D553BB423E}" type="datetimeFigureOut">
              <a:rPr lang="el-GR" smtClean="0"/>
              <a:t>10/5/2019</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494382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2F83EC2-21A4-46C1-96FE-86D553BB423E}" type="datetimeFigureOut">
              <a:rPr lang="el-GR" smtClean="0"/>
              <a:t>10/5/2019</a:t>
            </a:fld>
            <a:endParaRPr lang="el-GR"/>
          </a:p>
        </p:txBody>
      </p:sp>
      <p:sp>
        <p:nvSpPr>
          <p:cNvPr id="5" name="Footer Placeholder 4"/>
          <p:cNvSpPr>
            <a:spLocks noGrp="1"/>
          </p:cNvSpPr>
          <p:nvPr>
            <p:ph type="ftr" sz="quarter" idx="11"/>
          </p:nvPr>
        </p:nvSpPr>
        <p:spPr/>
        <p:txBody>
          <a:bodyPr/>
          <a:lstStyle/>
          <a:p>
            <a:endParaRPr lang="el-G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79914AB-0220-4AD7-9B06-F8C2BF47FFB2}" type="slidenum">
              <a:rPr lang="el-GR" smtClean="0"/>
              <a:t>‹#›</a:t>
            </a:fld>
            <a:endParaRPr lang="el-G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856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52F83EC2-21A4-46C1-96FE-86D553BB423E}" type="datetimeFigureOut">
              <a:rPr lang="el-GR" smtClean="0"/>
              <a:t>10/5/2019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3956371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52F83EC2-21A4-46C1-96FE-86D553BB423E}" type="datetimeFigureOut">
              <a:rPr lang="el-GR" smtClean="0"/>
              <a:t>10/5/2019</a:t>
            </a:fld>
            <a:endParaRPr lang="el-GR"/>
          </a:p>
        </p:txBody>
      </p:sp>
      <p:sp>
        <p:nvSpPr>
          <p:cNvPr id="6" name="Footer Placeholder 5"/>
          <p:cNvSpPr>
            <a:spLocks noGrp="1"/>
          </p:cNvSpPr>
          <p:nvPr>
            <p:ph type="ftr" sz="quarter" idx="11"/>
          </p:nvPr>
        </p:nvSpPr>
        <p:spPr/>
        <p:txBody>
          <a:bodyPr/>
          <a:lstStyle/>
          <a:p>
            <a:endParaRPr lang="el-G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9914AB-0220-4AD7-9B06-F8C2BF47FFB2}" type="slidenum">
              <a:rPr lang="el-GR" smtClean="0"/>
              <a:t>‹#›</a:t>
            </a:fld>
            <a:endParaRPr lang="el-G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30500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52F83EC2-21A4-46C1-96FE-86D553BB423E}" type="datetimeFigureOut">
              <a:rPr lang="el-GR" smtClean="0"/>
              <a:t>10/5/2019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21636101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2F83EC2-21A4-46C1-96FE-86D553BB423E}" type="datetimeFigureOut">
              <a:rPr lang="el-GR" smtClean="0"/>
              <a:t>10/5/2019</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10385471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2F83EC2-21A4-46C1-96FE-86D553BB423E}" type="datetimeFigureOut">
              <a:rPr lang="el-GR" smtClean="0"/>
              <a:t>10/5/2019</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79914AB-0220-4AD7-9B06-F8C2BF47FFB2}" type="slidenum">
              <a:rPr lang="el-GR" smtClean="0"/>
              <a:t>‹#›</a:t>
            </a:fld>
            <a:endParaRPr lang="el-GR"/>
          </a:p>
        </p:txBody>
      </p:sp>
    </p:spTree>
    <p:extLst>
      <p:ext uri="{BB962C8B-B14F-4D97-AF65-F5344CB8AC3E}">
        <p14:creationId xmlns:p14="http://schemas.microsoft.com/office/powerpoint/2010/main" val="2313426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2F83EC2-21A4-46C1-96FE-86D553BB423E}" type="datetimeFigureOut">
              <a:rPr lang="el-GR" smtClean="0"/>
              <a:t>10/5/2019</a:t>
            </a:fld>
            <a:endParaRPr lang="el-G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79914AB-0220-4AD7-9B06-F8C2BF47FFB2}" type="slidenum">
              <a:rPr lang="el-GR" smtClean="0"/>
              <a:t>‹#›</a:t>
            </a:fld>
            <a:endParaRPr lang="el-GR"/>
          </a:p>
        </p:txBody>
      </p:sp>
    </p:spTree>
    <p:extLst>
      <p:ext uri="{BB962C8B-B14F-4D97-AF65-F5344CB8AC3E}">
        <p14:creationId xmlns:p14="http://schemas.microsoft.com/office/powerpoint/2010/main" val="377074058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ons.gov.uk/peoplepopulationandcommunity/crimeandjustice/articles/peoplewhowereabusedaschildrenaremorelikelytobeabusedasanadult/2017-09-27"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www.philenews.com/koinonia/eidiseis/article/424131/kalpazei-i-bia-stin-oikogneia"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www.domviolence.org.cy/"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hyperlink" Target="https://antriantoniou.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68B4A9-9EFE-4FE2-9F19-2C99DC450330}"/>
              </a:ext>
            </a:extLst>
          </p:cNvPr>
          <p:cNvSpPr>
            <a:spLocks noGrp="1"/>
          </p:cNvSpPr>
          <p:nvPr>
            <p:ph type="title"/>
          </p:nvPr>
        </p:nvSpPr>
        <p:spPr>
          <a:xfrm>
            <a:off x="2363372" y="624110"/>
            <a:ext cx="9622302" cy="1280890"/>
          </a:xfrm>
        </p:spPr>
        <p:txBody>
          <a:bodyPr>
            <a:normAutofit fontScale="90000"/>
          </a:bodyPr>
          <a:lstStyle/>
          <a:p>
            <a:pPr algn="ctr"/>
            <a:r>
              <a:rPr lang="el-GR" sz="2800" b="1" dirty="0"/>
              <a:t>Γ’ Ημερίδα Παιδικής Λογοτεχνίας και </a:t>
            </a:r>
            <a:r>
              <a:rPr lang="el-GR" sz="2800" b="1" dirty="0" err="1"/>
              <a:t>Φιλαναγνωσίας</a:t>
            </a:r>
            <a:br>
              <a:rPr lang="el-GR" sz="2800" b="1" dirty="0"/>
            </a:br>
            <a:r>
              <a:rPr lang="el-GR" sz="2800" b="1" dirty="0"/>
              <a:t>Λεμεσός-11/5/2019</a:t>
            </a:r>
            <a:br>
              <a:rPr lang="el-GR" sz="2800" dirty="0"/>
            </a:br>
            <a:endParaRPr lang="el-GR" sz="2800" dirty="0"/>
          </a:p>
        </p:txBody>
      </p:sp>
      <p:sp>
        <p:nvSpPr>
          <p:cNvPr id="6" name="TextBox 5">
            <a:extLst>
              <a:ext uri="{FF2B5EF4-FFF2-40B4-BE49-F238E27FC236}">
                <a16:creationId xmlns:a16="http://schemas.microsoft.com/office/drawing/2014/main" id="{5EE212A1-A13F-4504-BE54-FD776C473A0D}"/>
              </a:ext>
            </a:extLst>
          </p:cNvPr>
          <p:cNvSpPr txBox="1"/>
          <p:nvPr/>
        </p:nvSpPr>
        <p:spPr>
          <a:xfrm>
            <a:off x="6096000" y="4885828"/>
            <a:ext cx="5134708" cy="954107"/>
          </a:xfrm>
          <a:prstGeom prst="rect">
            <a:avLst/>
          </a:prstGeom>
          <a:noFill/>
        </p:spPr>
        <p:txBody>
          <a:bodyPr wrap="square" rtlCol="0">
            <a:spAutoFit/>
          </a:bodyPr>
          <a:lstStyle/>
          <a:p>
            <a:pPr algn="ctr"/>
            <a:r>
              <a:rPr lang="el-GR" sz="2800" dirty="0"/>
              <a:t>Συντονίστρια εργαστηρίου:</a:t>
            </a:r>
          </a:p>
          <a:p>
            <a:pPr algn="ctr"/>
            <a:r>
              <a:rPr lang="el-GR" sz="2800" dirty="0"/>
              <a:t>Άντρη Αντωνίου</a:t>
            </a:r>
          </a:p>
        </p:txBody>
      </p:sp>
      <p:sp>
        <p:nvSpPr>
          <p:cNvPr id="4" name="Θέση περιεχομένου 3">
            <a:extLst>
              <a:ext uri="{FF2B5EF4-FFF2-40B4-BE49-F238E27FC236}">
                <a16:creationId xmlns:a16="http://schemas.microsoft.com/office/drawing/2014/main" id="{200907FA-2C10-4400-BE86-FAF1D86597EA}"/>
              </a:ext>
            </a:extLst>
          </p:cNvPr>
          <p:cNvSpPr>
            <a:spLocks noGrp="1"/>
          </p:cNvSpPr>
          <p:nvPr>
            <p:ph idx="1"/>
          </p:nvPr>
        </p:nvSpPr>
        <p:spPr>
          <a:xfrm>
            <a:off x="2363371" y="2133600"/>
            <a:ext cx="9467557" cy="3777622"/>
          </a:xfrm>
        </p:spPr>
        <p:txBody>
          <a:bodyPr>
            <a:normAutofit/>
          </a:bodyPr>
          <a:lstStyle/>
          <a:p>
            <a:pPr marL="0" indent="0" algn="just">
              <a:buNone/>
            </a:pPr>
            <a:r>
              <a:rPr lang="el-GR" sz="2800" dirty="0"/>
              <a:t>Το λογοτεχνικό βιβλίο ως αφορμή για συζήτηση γύρω από δύσκολα κοινωνικά θέματα. Αξιοποίηση του βιβλίου </a:t>
            </a:r>
            <a:r>
              <a:rPr lang="el-GR" sz="2800" i="1" dirty="0"/>
              <a:t>Το καλοκαίρι μου μεγάλωσα </a:t>
            </a:r>
            <a:r>
              <a:rPr lang="el-GR" sz="2800" dirty="0"/>
              <a:t>στην τάξη.</a:t>
            </a:r>
          </a:p>
        </p:txBody>
      </p:sp>
      <p:pic>
        <p:nvPicPr>
          <p:cNvPr id="7" name="Εικόνα 6">
            <a:extLst>
              <a:ext uri="{FF2B5EF4-FFF2-40B4-BE49-F238E27FC236}">
                <a16:creationId xmlns:a16="http://schemas.microsoft.com/office/drawing/2014/main" id="{D93CD59F-359B-45DA-A863-B2FEDDD135B2}"/>
              </a:ext>
            </a:extLst>
          </p:cNvPr>
          <p:cNvPicPr>
            <a:picLocks noChangeAspect="1"/>
          </p:cNvPicPr>
          <p:nvPr/>
        </p:nvPicPr>
        <p:blipFill>
          <a:blip r:embed="rId2"/>
          <a:stretch>
            <a:fillRect/>
          </a:stretch>
        </p:blipFill>
        <p:spPr>
          <a:xfrm>
            <a:off x="2486262" y="3756074"/>
            <a:ext cx="2479634" cy="2966681"/>
          </a:xfrm>
          <a:prstGeom prst="rect">
            <a:avLst/>
          </a:prstGeom>
        </p:spPr>
      </p:pic>
    </p:spTree>
    <p:extLst>
      <p:ext uri="{BB962C8B-B14F-4D97-AF65-F5344CB8AC3E}">
        <p14:creationId xmlns:p14="http://schemas.microsoft.com/office/powerpoint/2010/main" val="578772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A6DD98C-11D7-4ECE-A539-DF1FCA217DF5}"/>
              </a:ext>
            </a:extLst>
          </p:cNvPr>
          <p:cNvPicPr>
            <a:picLocks noChangeAspect="1"/>
          </p:cNvPicPr>
          <p:nvPr/>
        </p:nvPicPr>
        <p:blipFill>
          <a:blip r:embed="rId2"/>
          <a:stretch>
            <a:fillRect/>
          </a:stretch>
        </p:blipFill>
        <p:spPr>
          <a:xfrm>
            <a:off x="1764323" y="260252"/>
            <a:ext cx="4724400" cy="6337496"/>
          </a:xfrm>
          <a:prstGeom prst="rect">
            <a:avLst/>
          </a:prstGeom>
        </p:spPr>
      </p:pic>
      <p:sp>
        <p:nvSpPr>
          <p:cNvPr id="5" name="TextBox 4">
            <a:extLst>
              <a:ext uri="{FF2B5EF4-FFF2-40B4-BE49-F238E27FC236}">
                <a16:creationId xmlns:a16="http://schemas.microsoft.com/office/drawing/2014/main" id="{5E1F474C-A64D-4D5A-B9F4-6166DF5204AF}"/>
              </a:ext>
            </a:extLst>
          </p:cNvPr>
          <p:cNvSpPr txBox="1"/>
          <p:nvPr/>
        </p:nvSpPr>
        <p:spPr>
          <a:xfrm>
            <a:off x="6798212" y="260252"/>
            <a:ext cx="4990514" cy="7571303"/>
          </a:xfrm>
          <a:prstGeom prst="rect">
            <a:avLst/>
          </a:prstGeom>
          <a:noFill/>
        </p:spPr>
        <p:txBody>
          <a:bodyPr wrap="square" rtlCol="0">
            <a:spAutoFit/>
          </a:bodyPr>
          <a:lstStyle/>
          <a:p>
            <a:r>
              <a:rPr lang="el-GR" dirty="0"/>
              <a:t>Το καλοκαίρι που μεγάλωσα-Εκδόσεις Κέδρος (2017)</a:t>
            </a:r>
          </a:p>
          <a:p>
            <a:endParaRPr lang="en-US" dirty="0"/>
          </a:p>
          <a:p>
            <a:r>
              <a:rPr lang="el-GR" dirty="0"/>
              <a:t>Μυθιστόρημα για Μεγάλα Παιδιά και Εφήβους</a:t>
            </a:r>
          </a:p>
          <a:p>
            <a:endParaRPr lang="el-GR" dirty="0"/>
          </a:p>
          <a:p>
            <a:r>
              <a:rPr lang="el-GR" dirty="0"/>
              <a:t>Έκταση: 120 σελίδες (27 ολιγοσέλιδα κεφάλαια)</a:t>
            </a:r>
            <a:endParaRPr lang="en-US" dirty="0"/>
          </a:p>
          <a:p>
            <a:endParaRPr lang="en-US" dirty="0"/>
          </a:p>
          <a:p>
            <a:r>
              <a:rPr lang="el-GR" dirty="0"/>
              <a:t>Θέμα βιβλίου: Ενδοοικογενειακή βία</a:t>
            </a:r>
            <a:endParaRPr lang="en-US" dirty="0"/>
          </a:p>
          <a:p>
            <a:endParaRPr lang="en-US" dirty="0"/>
          </a:p>
          <a:p>
            <a:endParaRPr lang="en-US" dirty="0"/>
          </a:p>
          <a:p>
            <a:endParaRPr lang="en-US" dirty="0"/>
          </a:p>
          <a:p>
            <a:pPr algn="ctr"/>
            <a:endParaRPr lang="el-GR" dirty="0"/>
          </a:p>
          <a:p>
            <a:pPr algn="just"/>
            <a:r>
              <a:rPr lang="el-GR" dirty="0"/>
              <a:t>*</a:t>
            </a:r>
            <a:r>
              <a:rPr lang="el-GR" i="1" dirty="0"/>
              <a:t>Είναι καλό πριν ξεκινήσουμε να επεξεργαζόμαστε το βιβλίο να εξηγήσουμε στα παιδιά πως λόγω του θέματος υπάρχει περίπτωση να φορτιστούν συναισθηματικά και πως είναι εντάξει αν δε θέλουν να συμμετάσχουν σε κάποια από τις δραστηριότητες που θα ακολουθήσουν.</a:t>
            </a:r>
          </a:p>
          <a:p>
            <a:endParaRPr lang="el-GR" dirty="0"/>
          </a:p>
          <a:p>
            <a:endParaRPr lang="el-GR" dirty="0"/>
          </a:p>
          <a:p>
            <a:endParaRPr lang="el-GR" dirty="0"/>
          </a:p>
          <a:p>
            <a:endParaRPr lang="el-GR" dirty="0"/>
          </a:p>
          <a:p>
            <a:endParaRPr lang="el-GR" dirty="0"/>
          </a:p>
        </p:txBody>
      </p:sp>
    </p:spTree>
    <p:extLst>
      <p:ext uri="{BB962C8B-B14F-4D97-AF65-F5344CB8AC3E}">
        <p14:creationId xmlns:p14="http://schemas.microsoft.com/office/powerpoint/2010/main" val="3062132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BECBF9-C5C1-4100-8C9E-5EE3AA59AAFB}"/>
              </a:ext>
            </a:extLst>
          </p:cNvPr>
          <p:cNvSpPr>
            <a:spLocks noGrp="1"/>
          </p:cNvSpPr>
          <p:nvPr>
            <p:ph type="title"/>
          </p:nvPr>
        </p:nvSpPr>
        <p:spPr>
          <a:xfrm>
            <a:off x="2592925" y="624110"/>
            <a:ext cx="8911687" cy="627915"/>
          </a:xfrm>
        </p:spPr>
        <p:txBody>
          <a:bodyPr>
            <a:normAutofit/>
          </a:bodyPr>
          <a:lstStyle/>
          <a:p>
            <a:r>
              <a:rPr lang="el-GR" sz="2200" b="1" dirty="0"/>
              <a:t>Ενδείξεις πως ένα παιδί μεγαλώνει σε κακοποιητικό περιβάλλον:</a:t>
            </a:r>
          </a:p>
        </p:txBody>
      </p:sp>
      <p:sp>
        <p:nvSpPr>
          <p:cNvPr id="3" name="Θέση περιεχομένου 2">
            <a:extLst>
              <a:ext uri="{FF2B5EF4-FFF2-40B4-BE49-F238E27FC236}">
                <a16:creationId xmlns:a16="http://schemas.microsoft.com/office/drawing/2014/main" id="{EBF8E9E4-757C-4DE8-9FF0-BEB88446364E}"/>
              </a:ext>
            </a:extLst>
          </p:cNvPr>
          <p:cNvSpPr>
            <a:spLocks noGrp="1"/>
          </p:cNvSpPr>
          <p:nvPr>
            <p:ph idx="1"/>
          </p:nvPr>
        </p:nvSpPr>
        <p:spPr>
          <a:xfrm>
            <a:off x="2589212" y="1252025"/>
            <a:ext cx="8915400" cy="4659197"/>
          </a:xfrm>
        </p:spPr>
        <p:txBody>
          <a:bodyPr>
            <a:normAutofit/>
          </a:bodyPr>
          <a:lstStyle/>
          <a:p>
            <a:r>
              <a:rPr lang="el-GR" sz="2000" dirty="0"/>
              <a:t>Υποσιτισμένο/Πεινασμένο</a:t>
            </a:r>
          </a:p>
          <a:p>
            <a:r>
              <a:rPr lang="el-GR" sz="2000" dirty="0"/>
              <a:t>Κουρασμένο/Ληθαργικό</a:t>
            </a:r>
          </a:p>
          <a:p>
            <a:r>
              <a:rPr lang="el-GR" sz="2000" dirty="0"/>
              <a:t>Τραύματα στο σώμα και στο κεφάλι</a:t>
            </a:r>
          </a:p>
          <a:p>
            <a:r>
              <a:rPr lang="el-GR" sz="2000" dirty="0"/>
              <a:t>Μώλωπες</a:t>
            </a:r>
          </a:p>
          <a:p>
            <a:r>
              <a:rPr lang="el-GR" sz="2000" dirty="0"/>
              <a:t>Εγκαύματα</a:t>
            </a:r>
          </a:p>
          <a:p>
            <a:r>
              <a:rPr lang="el-GR" sz="2000" dirty="0"/>
              <a:t>Κακές σχέσεις με τους συνομήλικούς του</a:t>
            </a:r>
          </a:p>
          <a:p>
            <a:r>
              <a:rPr lang="el-GR" sz="2000" dirty="0"/>
              <a:t>Χαμηλή σχολική επίδοση</a:t>
            </a:r>
          </a:p>
          <a:p>
            <a:r>
              <a:rPr lang="el-GR" sz="2000" dirty="0"/>
              <a:t>Αλλαγές στη συμπεριφορά</a:t>
            </a:r>
          </a:p>
          <a:p>
            <a:r>
              <a:rPr lang="el-GR" sz="2000" dirty="0"/>
              <a:t>Επιθετικό, παρορμητικό, ενοχλητικό</a:t>
            </a:r>
          </a:p>
          <a:p>
            <a:r>
              <a:rPr lang="el-GR" sz="2000" dirty="0"/>
              <a:t>Μελαγχολικό, παθητικό, αποτραβηγμένο </a:t>
            </a:r>
          </a:p>
        </p:txBody>
      </p:sp>
    </p:spTree>
    <p:extLst>
      <p:ext uri="{BB962C8B-B14F-4D97-AF65-F5344CB8AC3E}">
        <p14:creationId xmlns:p14="http://schemas.microsoft.com/office/powerpoint/2010/main" val="3088434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144007-5A25-4DCA-A586-46575CFC93E0}"/>
              </a:ext>
            </a:extLst>
          </p:cNvPr>
          <p:cNvSpPr>
            <a:spLocks noGrp="1"/>
          </p:cNvSpPr>
          <p:nvPr>
            <p:ph type="title"/>
          </p:nvPr>
        </p:nvSpPr>
        <p:spPr>
          <a:xfrm>
            <a:off x="2592925" y="624110"/>
            <a:ext cx="8911687" cy="754524"/>
          </a:xfrm>
        </p:spPr>
        <p:txBody>
          <a:bodyPr>
            <a:noAutofit/>
          </a:bodyPr>
          <a:lstStyle/>
          <a:p>
            <a:r>
              <a:rPr lang="el-GR" sz="2200" b="1" dirty="0"/>
              <a:t>Τι μπορούμε να κάνουμε ως εκπαιδευτικοί αν αντιληφθούμε πως κάποιος μαθητής μας μεγαλώνει σε κακοποιητικό περιβάλλον:</a:t>
            </a:r>
          </a:p>
        </p:txBody>
      </p:sp>
      <p:sp>
        <p:nvSpPr>
          <p:cNvPr id="3" name="Θέση περιεχομένου 2">
            <a:extLst>
              <a:ext uri="{FF2B5EF4-FFF2-40B4-BE49-F238E27FC236}">
                <a16:creationId xmlns:a16="http://schemas.microsoft.com/office/drawing/2014/main" id="{836EA865-F015-4881-9413-84B301DFA7E3}"/>
              </a:ext>
            </a:extLst>
          </p:cNvPr>
          <p:cNvSpPr>
            <a:spLocks noGrp="1"/>
          </p:cNvSpPr>
          <p:nvPr>
            <p:ph idx="1"/>
          </p:nvPr>
        </p:nvSpPr>
        <p:spPr>
          <a:xfrm>
            <a:off x="2589212" y="1659989"/>
            <a:ext cx="8915400" cy="2067950"/>
          </a:xfrm>
        </p:spPr>
        <p:txBody>
          <a:bodyPr/>
          <a:lstStyle/>
          <a:p>
            <a:r>
              <a:rPr lang="el-GR" dirty="0"/>
              <a:t>Να πιστέψουμε και να στηρίξουμε το παιδί</a:t>
            </a:r>
          </a:p>
          <a:p>
            <a:r>
              <a:rPr lang="el-GR" dirty="0"/>
              <a:t>Να γράψουμε κάτω τι μας είπε το παιδί</a:t>
            </a:r>
          </a:p>
          <a:p>
            <a:r>
              <a:rPr lang="el-GR" dirty="0"/>
              <a:t>Να σεβαστούμε</a:t>
            </a:r>
            <a:r>
              <a:rPr lang="en-US" dirty="0"/>
              <a:t> </a:t>
            </a:r>
            <a:r>
              <a:rPr lang="el-GR" dirty="0"/>
              <a:t>την προσωπική του ζωή </a:t>
            </a:r>
            <a:endParaRPr lang="en-US" dirty="0"/>
          </a:p>
          <a:p>
            <a:r>
              <a:rPr lang="el-GR" dirty="0"/>
              <a:t>Να ζητήσουμε βοήθεια από ειδικούς</a:t>
            </a:r>
          </a:p>
          <a:p>
            <a:r>
              <a:rPr lang="el-GR" dirty="0"/>
              <a:t>Να καταγγείλουμε την κακοποίηση</a:t>
            </a:r>
          </a:p>
          <a:p>
            <a:endParaRPr lang="el-GR" dirty="0"/>
          </a:p>
        </p:txBody>
      </p:sp>
      <p:sp>
        <p:nvSpPr>
          <p:cNvPr id="5" name="TextBox 4">
            <a:extLst>
              <a:ext uri="{FF2B5EF4-FFF2-40B4-BE49-F238E27FC236}">
                <a16:creationId xmlns:a16="http://schemas.microsoft.com/office/drawing/2014/main" id="{E0DB82D5-77AE-4D08-95E9-25A2C3430CFC}"/>
              </a:ext>
            </a:extLst>
          </p:cNvPr>
          <p:cNvSpPr txBox="1"/>
          <p:nvPr/>
        </p:nvSpPr>
        <p:spPr>
          <a:xfrm>
            <a:off x="2718580" y="3778461"/>
            <a:ext cx="8915400" cy="400110"/>
          </a:xfrm>
          <a:prstGeom prst="rect">
            <a:avLst/>
          </a:prstGeom>
          <a:noFill/>
        </p:spPr>
        <p:txBody>
          <a:bodyPr wrap="square" rtlCol="0">
            <a:spAutoFit/>
          </a:bodyPr>
          <a:lstStyle/>
          <a:p>
            <a:r>
              <a:rPr lang="el-GR" sz="2000" b="1" dirty="0"/>
              <a:t>Τι δεν πρέπει να κάνουμε:</a:t>
            </a:r>
          </a:p>
        </p:txBody>
      </p:sp>
      <p:sp>
        <p:nvSpPr>
          <p:cNvPr id="6" name="TextBox 5">
            <a:extLst>
              <a:ext uri="{FF2B5EF4-FFF2-40B4-BE49-F238E27FC236}">
                <a16:creationId xmlns:a16="http://schemas.microsoft.com/office/drawing/2014/main" id="{54288590-4822-45E8-92B2-A2120C0A0BEE}"/>
              </a:ext>
            </a:extLst>
          </p:cNvPr>
          <p:cNvSpPr txBox="1"/>
          <p:nvPr/>
        </p:nvSpPr>
        <p:spPr>
          <a:xfrm>
            <a:off x="2363372" y="4411176"/>
            <a:ext cx="8806376" cy="244682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l-GR" dirty="0"/>
              <a:t>Να μη δείξουμε σοκαρισμένοι</a:t>
            </a:r>
          </a:p>
          <a:p>
            <a:pPr marL="285750" indent="-285750">
              <a:lnSpc>
                <a:spcPct val="150000"/>
              </a:lnSpc>
              <a:buFont typeface="Arial" panose="020B0604020202020204" pitchFamily="34" charset="0"/>
              <a:buChar char="•"/>
            </a:pPr>
            <a:r>
              <a:rPr lang="el-GR" dirty="0"/>
              <a:t>Να μην κρίνουμε τον θύτη (συνήθως πρόκειται για έναν στενό συγγενή του παιδιού)</a:t>
            </a:r>
          </a:p>
          <a:p>
            <a:pPr marL="285750" indent="-285750">
              <a:lnSpc>
                <a:spcPct val="150000"/>
              </a:lnSpc>
              <a:buFont typeface="Arial" panose="020B0604020202020204" pitchFamily="34" charset="0"/>
              <a:buChar char="•"/>
            </a:pPr>
            <a:r>
              <a:rPr lang="el-GR" dirty="0"/>
              <a:t>Να μη δώσουμε οποιεσδήποτε υποσχέσεις στο παιδί</a:t>
            </a:r>
          </a:p>
          <a:p>
            <a:pPr marL="285750" indent="-285750">
              <a:lnSpc>
                <a:spcPct val="150000"/>
              </a:lnSpc>
              <a:buFont typeface="Arial" panose="020B0604020202020204" pitchFamily="34" charset="0"/>
              <a:buChar char="•"/>
            </a:pPr>
            <a:r>
              <a:rPr lang="el-GR" dirty="0"/>
              <a:t>Να μην αμελήσουμε να  καταγγείλουμε το περιστατικό</a:t>
            </a:r>
          </a:p>
          <a:p>
            <a:pPr marL="285750" indent="-285750">
              <a:buFont typeface="Arial" panose="020B0604020202020204" pitchFamily="34" charset="0"/>
              <a:buChar char="•"/>
            </a:pPr>
            <a:endParaRPr lang="el-GR" dirty="0"/>
          </a:p>
        </p:txBody>
      </p:sp>
    </p:spTree>
    <p:extLst>
      <p:ext uri="{BB962C8B-B14F-4D97-AF65-F5344CB8AC3E}">
        <p14:creationId xmlns:p14="http://schemas.microsoft.com/office/powerpoint/2010/main" val="1849254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B0CC5A7-F37D-4D92-9945-B72D25BD95FC}"/>
              </a:ext>
            </a:extLst>
          </p:cNvPr>
          <p:cNvSpPr>
            <a:spLocks noGrp="1"/>
          </p:cNvSpPr>
          <p:nvPr>
            <p:ph type="title"/>
          </p:nvPr>
        </p:nvSpPr>
        <p:spPr>
          <a:xfrm>
            <a:off x="2592925" y="624110"/>
            <a:ext cx="8911687" cy="1509490"/>
          </a:xfrm>
        </p:spPr>
        <p:txBody>
          <a:bodyPr>
            <a:normAutofit fontScale="90000"/>
          </a:bodyPr>
          <a:lstStyle/>
          <a:p>
            <a:pPr algn="ctr"/>
            <a:r>
              <a:rPr lang="el-GR" sz="2400" b="1" dirty="0"/>
              <a:t>Μερικές δραστηριότητες για ομαλή εισαγωγή στο θέμα:</a:t>
            </a:r>
            <a:br>
              <a:rPr lang="el-GR" sz="2400" b="1" dirty="0"/>
            </a:br>
            <a:br>
              <a:rPr lang="el-GR" sz="2400" b="1" dirty="0"/>
            </a:br>
            <a:r>
              <a:rPr lang="el-GR" sz="2400" b="1" dirty="0"/>
              <a:t>Τι σημαίνει η λέξη «οικογένεια» για σας;</a:t>
            </a:r>
            <a:br>
              <a:rPr lang="el-GR" sz="2400" b="1" dirty="0"/>
            </a:br>
            <a:endParaRPr lang="el-GR" sz="2400" b="1" dirty="0"/>
          </a:p>
        </p:txBody>
      </p:sp>
      <p:pic>
        <p:nvPicPr>
          <p:cNvPr id="5" name="Θέση περιεχομένου 4">
            <a:extLst>
              <a:ext uri="{FF2B5EF4-FFF2-40B4-BE49-F238E27FC236}">
                <a16:creationId xmlns:a16="http://schemas.microsoft.com/office/drawing/2014/main" id="{9BCDA210-C2C2-4D38-923B-EBF57249F7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6" y="2133600"/>
            <a:ext cx="8506484" cy="3778250"/>
          </a:xfrm>
        </p:spPr>
      </p:pic>
    </p:spTree>
    <p:extLst>
      <p:ext uri="{BB962C8B-B14F-4D97-AF65-F5344CB8AC3E}">
        <p14:creationId xmlns:p14="http://schemas.microsoft.com/office/powerpoint/2010/main" val="3170166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79A38FE-E7B0-4DAF-ACF0-5342779A0BDF}"/>
              </a:ext>
            </a:extLst>
          </p:cNvPr>
          <p:cNvSpPr>
            <a:spLocks noGrp="1"/>
          </p:cNvSpPr>
          <p:nvPr>
            <p:ph type="title"/>
          </p:nvPr>
        </p:nvSpPr>
        <p:spPr>
          <a:xfrm>
            <a:off x="2592925" y="624111"/>
            <a:ext cx="8911687" cy="557576"/>
          </a:xfrm>
        </p:spPr>
        <p:txBody>
          <a:bodyPr>
            <a:normAutofit/>
          </a:bodyPr>
          <a:lstStyle/>
          <a:p>
            <a:pPr algn="ctr"/>
            <a:r>
              <a:rPr lang="el-GR" sz="2400" b="1" dirty="0"/>
              <a:t>Μερικές δραστηριότητες για ομαλή εισαγωγή στο θέμα:</a:t>
            </a:r>
          </a:p>
        </p:txBody>
      </p:sp>
      <p:sp>
        <p:nvSpPr>
          <p:cNvPr id="3" name="Θέση περιεχομένου 2">
            <a:extLst>
              <a:ext uri="{FF2B5EF4-FFF2-40B4-BE49-F238E27FC236}">
                <a16:creationId xmlns:a16="http://schemas.microsoft.com/office/drawing/2014/main" id="{A3E560E6-3DFA-47EB-BBEA-7D23D4C920F1}"/>
              </a:ext>
            </a:extLst>
          </p:cNvPr>
          <p:cNvSpPr>
            <a:spLocks noGrp="1"/>
          </p:cNvSpPr>
          <p:nvPr>
            <p:ph idx="1"/>
          </p:nvPr>
        </p:nvSpPr>
        <p:spPr>
          <a:xfrm>
            <a:off x="2589212" y="1181686"/>
            <a:ext cx="8915400" cy="4729536"/>
          </a:xfrm>
        </p:spPr>
        <p:txBody>
          <a:bodyPr/>
          <a:lstStyle/>
          <a:p>
            <a:pPr marL="0" indent="0" algn="ctr">
              <a:buNone/>
            </a:pPr>
            <a:r>
              <a:rPr lang="el-GR" sz="2400" dirty="0"/>
              <a:t>Τι σημαίνει η λέξη «οικογένεια» για σας;</a:t>
            </a:r>
          </a:p>
          <a:p>
            <a:pPr marL="0" indent="0" algn="ctr">
              <a:buNone/>
            </a:pPr>
            <a:endParaRPr lang="el-GR" sz="2400" dirty="0"/>
          </a:p>
          <a:p>
            <a:pPr marL="0" indent="0">
              <a:buNone/>
            </a:pPr>
            <a:endParaRPr lang="el-GR" dirty="0"/>
          </a:p>
        </p:txBody>
      </p:sp>
      <p:pic>
        <p:nvPicPr>
          <p:cNvPr id="4" name="Εικόνα 3">
            <a:extLst>
              <a:ext uri="{FF2B5EF4-FFF2-40B4-BE49-F238E27FC236}">
                <a16:creationId xmlns:a16="http://schemas.microsoft.com/office/drawing/2014/main" id="{DFFFC569-E8FB-4F27-9081-33FFB96BC348}"/>
              </a:ext>
            </a:extLst>
          </p:cNvPr>
          <p:cNvPicPr>
            <a:picLocks noChangeAspect="1"/>
          </p:cNvPicPr>
          <p:nvPr/>
        </p:nvPicPr>
        <p:blipFill>
          <a:blip r:embed="rId2"/>
          <a:stretch>
            <a:fillRect/>
          </a:stretch>
        </p:blipFill>
        <p:spPr>
          <a:xfrm>
            <a:off x="2731893" y="1790404"/>
            <a:ext cx="9101797" cy="4729535"/>
          </a:xfrm>
          <a:prstGeom prst="rect">
            <a:avLst/>
          </a:prstGeom>
        </p:spPr>
      </p:pic>
      <p:sp>
        <p:nvSpPr>
          <p:cNvPr id="5" name="TextBox 4">
            <a:extLst>
              <a:ext uri="{FF2B5EF4-FFF2-40B4-BE49-F238E27FC236}">
                <a16:creationId xmlns:a16="http://schemas.microsoft.com/office/drawing/2014/main" id="{276153E5-A7C1-4674-B1D9-EC284ACAFF8F}"/>
              </a:ext>
            </a:extLst>
          </p:cNvPr>
          <p:cNvSpPr txBox="1"/>
          <p:nvPr/>
        </p:nvSpPr>
        <p:spPr>
          <a:xfrm>
            <a:off x="6527409" y="4051495"/>
            <a:ext cx="1997613" cy="461665"/>
          </a:xfrm>
          <a:prstGeom prst="rect">
            <a:avLst/>
          </a:prstGeom>
          <a:noFill/>
        </p:spPr>
        <p:txBody>
          <a:bodyPr wrap="square" rtlCol="0">
            <a:spAutoFit/>
          </a:bodyPr>
          <a:lstStyle/>
          <a:p>
            <a:pPr algn="ctr"/>
            <a:r>
              <a:rPr lang="el-GR" sz="2400" b="1" dirty="0"/>
              <a:t>Οικογένεια</a:t>
            </a:r>
            <a:r>
              <a:rPr lang="el-GR" dirty="0"/>
              <a:t> </a:t>
            </a:r>
          </a:p>
        </p:txBody>
      </p:sp>
      <p:sp>
        <p:nvSpPr>
          <p:cNvPr id="7" name="TextBox 6">
            <a:extLst>
              <a:ext uri="{FF2B5EF4-FFF2-40B4-BE49-F238E27FC236}">
                <a16:creationId xmlns:a16="http://schemas.microsoft.com/office/drawing/2014/main" id="{592214C3-E8BF-4DBA-9B4C-2AE1BDF393F1}"/>
              </a:ext>
            </a:extLst>
          </p:cNvPr>
          <p:cNvSpPr txBox="1"/>
          <p:nvPr/>
        </p:nvSpPr>
        <p:spPr>
          <a:xfrm>
            <a:off x="3432517" y="4745944"/>
            <a:ext cx="1603717" cy="400110"/>
          </a:xfrm>
          <a:prstGeom prst="rect">
            <a:avLst/>
          </a:prstGeom>
          <a:noFill/>
        </p:spPr>
        <p:txBody>
          <a:bodyPr wrap="square" rtlCol="0">
            <a:spAutoFit/>
          </a:bodyPr>
          <a:lstStyle/>
          <a:p>
            <a:r>
              <a:rPr lang="el-GR" sz="2000" b="1" dirty="0"/>
              <a:t>αγάπη</a:t>
            </a:r>
          </a:p>
        </p:txBody>
      </p:sp>
      <p:sp>
        <p:nvSpPr>
          <p:cNvPr id="8" name="TextBox 7">
            <a:extLst>
              <a:ext uri="{FF2B5EF4-FFF2-40B4-BE49-F238E27FC236}">
                <a16:creationId xmlns:a16="http://schemas.microsoft.com/office/drawing/2014/main" id="{07BE8A8D-6A4B-4C1D-9707-7C6BB6192B6B}"/>
              </a:ext>
            </a:extLst>
          </p:cNvPr>
          <p:cNvSpPr txBox="1"/>
          <p:nvPr/>
        </p:nvSpPr>
        <p:spPr>
          <a:xfrm>
            <a:off x="3305908" y="3980776"/>
            <a:ext cx="1603717" cy="400110"/>
          </a:xfrm>
          <a:prstGeom prst="rect">
            <a:avLst/>
          </a:prstGeom>
          <a:noFill/>
        </p:spPr>
        <p:txBody>
          <a:bodyPr wrap="square" rtlCol="0">
            <a:spAutoFit/>
          </a:bodyPr>
          <a:lstStyle/>
          <a:p>
            <a:r>
              <a:rPr lang="el-GR" sz="2000" b="1" dirty="0"/>
              <a:t>σεβασμός</a:t>
            </a:r>
          </a:p>
        </p:txBody>
      </p:sp>
      <p:sp>
        <p:nvSpPr>
          <p:cNvPr id="9" name="TextBox 8">
            <a:extLst>
              <a:ext uri="{FF2B5EF4-FFF2-40B4-BE49-F238E27FC236}">
                <a16:creationId xmlns:a16="http://schemas.microsoft.com/office/drawing/2014/main" id="{6F231254-EB97-422A-A6A1-6E19ABE03B46}"/>
              </a:ext>
            </a:extLst>
          </p:cNvPr>
          <p:cNvSpPr txBox="1"/>
          <p:nvPr/>
        </p:nvSpPr>
        <p:spPr>
          <a:xfrm>
            <a:off x="3432517" y="3080825"/>
            <a:ext cx="1800665" cy="400110"/>
          </a:xfrm>
          <a:prstGeom prst="rect">
            <a:avLst/>
          </a:prstGeom>
          <a:noFill/>
        </p:spPr>
        <p:txBody>
          <a:bodyPr wrap="square" rtlCol="0">
            <a:spAutoFit/>
          </a:bodyPr>
          <a:lstStyle/>
          <a:p>
            <a:r>
              <a:rPr lang="el-GR" sz="2000" b="1" dirty="0"/>
              <a:t>ασφάλεια</a:t>
            </a:r>
          </a:p>
        </p:txBody>
      </p:sp>
      <p:sp>
        <p:nvSpPr>
          <p:cNvPr id="10" name="TextBox 9">
            <a:extLst>
              <a:ext uri="{FF2B5EF4-FFF2-40B4-BE49-F238E27FC236}">
                <a16:creationId xmlns:a16="http://schemas.microsoft.com/office/drawing/2014/main" id="{88F4FEE9-DD09-462A-A54E-D751C5DAE87E}"/>
              </a:ext>
            </a:extLst>
          </p:cNvPr>
          <p:cNvSpPr txBox="1"/>
          <p:nvPr/>
        </p:nvSpPr>
        <p:spPr>
          <a:xfrm>
            <a:off x="5036234" y="1874428"/>
            <a:ext cx="1181685" cy="400110"/>
          </a:xfrm>
          <a:prstGeom prst="rect">
            <a:avLst/>
          </a:prstGeom>
          <a:noFill/>
        </p:spPr>
        <p:txBody>
          <a:bodyPr wrap="square" rtlCol="0">
            <a:spAutoFit/>
          </a:bodyPr>
          <a:lstStyle/>
          <a:p>
            <a:r>
              <a:rPr lang="el-GR" sz="2000" b="1" dirty="0"/>
              <a:t>στήριξη</a:t>
            </a:r>
          </a:p>
        </p:txBody>
      </p:sp>
      <p:sp>
        <p:nvSpPr>
          <p:cNvPr id="12" name="TextBox 11">
            <a:extLst>
              <a:ext uri="{FF2B5EF4-FFF2-40B4-BE49-F238E27FC236}">
                <a16:creationId xmlns:a16="http://schemas.microsoft.com/office/drawing/2014/main" id="{CA641A1E-E8D3-4A33-8885-7520D08F1A2A}"/>
              </a:ext>
            </a:extLst>
          </p:cNvPr>
          <p:cNvSpPr txBox="1"/>
          <p:nvPr/>
        </p:nvSpPr>
        <p:spPr>
          <a:xfrm>
            <a:off x="9284676" y="2283245"/>
            <a:ext cx="1617785" cy="400110"/>
          </a:xfrm>
          <a:prstGeom prst="rect">
            <a:avLst/>
          </a:prstGeom>
          <a:noFill/>
        </p:spPr>
        <p:txBody>
          <a:bodyPr wrap="square" rtlCol="0">
            <a:spAutoFit/>
          </a:bodyPr>
          <a:lstStyle/>
          <a:p>
            <a:r>
              <a:rPr lang="el-GR" sz="2000" b="1" dirty="0"/>
              <a:t>δικαιοσύνη</a:t>
            </a:r>
          </a:p>
        </p:txBody>
      </p:sp>
      <p:sp>
        <p:nvSpPr>
          <p:cNvPr id="13" name="TextBox 12">
            <a:extLst>
              <a:ext uri="{FF2B5EF4-FFF2-40B4-BE49-F238E27FC236}">
                <a16:creationId xmlns:a16="http://schemas.microsoft.com/office/drawing/2014/main" id="{8C1F7838-1482-46DE-81E2-DA5B09DD4DFF}"/>
              </a:ext>
            </a:extLst>
          </p:cNvPr>
          <p:cNvSpPr txBox="1"/>
          <p:nvPr/>
        </p:nvSpPr>
        <p:spPr>
          <a:xfrm>
            <a:off x="9284676" y="3266813"/>
            <a:ext cx="1997612" cy="400110"/>
          </a:xfrm>
          <a:prstGeom prst="rect">
            <a:avLst/>
          </a:prstGeom>
          <a:noFill/>
        </p:spPr>
        <p:txBody>
          <a:bodyPr wrap="square" rtlCol="0">
            <a:spAutoFit/>
          </a:bodyPr>
          <a:lstStyle/>
          <a:p>
            <a:r>
              <a:rPr lang="el-GR" sz="2000" b="1" dirty="0"/>
              <a:t>αποδοχή</a:t>
            </a:r>
          </a:p>
        </p:txBody>
      </p:sp>
      <p:sp>
        <p:nvSpPr>
          <p:cNvPr id="15" name="TextBox 14">
            <a:extLst>
              <a:ext uri="{FF2B5EF4-FFF2-40B4-BE49-F238E27FC236}">
                <a16:creationId xmlns:a16="http://schemas.microsoft.com/office/drawing/2014/main" id="{76133C1F-D52B-473E-8D52-35BC4932F1E4}"/>
              </a:ext>
            </a:extLst>
          </p:cNvPr>
          <p:cNvSpPr txBox="1"/>
          <p:nvPr/>
        </p:nvSpPr>
        <p:spPr>
          <a:xfrm>
            <a:off x="9519837" y="3968646"/>
            <a:ext cx="1901824" cy="400110"/>
          </a:xfrm>
          <a:prstGeom prst="rect">
            <a:avLst/>
          </a:prstGeom>
          <a:noFill/>
        </p:spPr>
        <p:txBody>
          <a:bodyPr wrap="square" rtlCol="0">
            <a:spAutoFit/>
          </a:bodyPr>
          <a:lstStyle/>
          <a:p>
            <a:r>
              <a:rPr lang="el-GR" sz="2000" b="1" dirty="0"/>
              <a:t>ειλικρίνεια</a:t>
            </a:r>
          </a:p>
        </p:txBody>
      </p:sp>
      <p:sp>
        <p:nvSpPr>
          <p:cNvPr id="17" name="TextBox 16">
            <a:extLst>
              <a:ext uri="{FF2B5EF4-FFF2-40B4-BE49-F238E27FC236}">
                <a16:creationId xmlns:a16="http://schemas.microsoft.com/office/drawing/2014/main" id="{DC3BC926-5B2C-43B7-977B-636372908DF4}"/>
              </a:ext>
            </a:extLst>
          </p:cNvPr>
          <p:cNvSpPr txBox="1"/>
          <p:nvPr/>
        </p:nvSpPr>
        <p:spPr>
          <a:xfrm flipH="1">
            <a:off x="9602788" y="4485806"/>
            <a:ext cx="1818872" cy="400110"/>
          </a:xfrm>
          <a:prstGeom prst="rect">
            <a:avLst/>
          </a:prstGeom>
          <a:noFill/>
        </p:spPr>
        <p:txBody>
          <a:bodyPr wrap="square" rtlCol="0">
            <a:spAutoFit/>
          </a:bodyPr>
          <a:lstStyle/>
          <a:p>
            <a:r>
              <a:rPr lang="el-GR" sz="2000" b="1" dirty="0"/>
              <a:t>εμπιστοσύνη</a:t>
            </a:r>
          </a:p>
        </p:txBody>
      </p:sp>
      <p:sp>
        <p:nvSpPr>
          <p:cNvPr id="18" name="TextBox 17">
            <a:extLst>
              <a:ext uri="{FF2B5EF4-FFF2-40B4-BE49-F238E27FC236}">
                <a16:creationId xmlns:a16="http://schemas.microsoft.com/office/drawing/2014/main" id="{2C95FCE0-3264-4D21-9C81-76F33ED86FA8}"/>
              </a:ext>
            </a:extLst>
          </p:cNvPr>
          <p:cNvSpPr txBox="1"/>
          <p:nvPr/>
        </p:nvSpPr>
        <p:spPr>
          <a:xfrm>
            <a:off x="6096000" y="5815470"/>
            <a:ext cx="1669366" cy="369332"/>
          </a:xfrm>
          <a:prstGeom prst="rect">
            <a:avLst/>
          </a:prstGeom>
          <a:noFill/>
        </p:spPr>
        <p:txBody>
          <a:bodyPr wrap="square" rtlCol="0">
            <a:spAutoFit/>
          </a:bodyPr>
          <a:lstStyle/>
          <a:p>
            <a:r>
              <a:rPr lang="el-GR" b="1" dirty="0"/>
              <a:t>επικοινωνία</a:t>
            </a:r>
          </a:p>
        </p:txBody>
      </p:sp>
      <p:sp>
        <p:nvSpPr>
          <p:cNvPr id="21" name="TextBox 20">
            <a:extLst>
              <a:ext uri="{FF2B5EF4-FFF2-40B4-BE49-F238E27FC236}">
                <a16:creationId xmlns:a16="http://schemas.microsoft.com/office/drawing/2014/main" id="{29926757-B625-4C77-B9F7-7A044BA748C3}"/>
              </a:ext>
            </a:extLst>
          </p:cNvPr>
          <p:cNvSpPr txBox="1"/>
          <p:nvPr/>
        </p:nvSpPr>
        <p:spPr>
          <a:xfrm>
            <a:off x="7765366" y="5815470"/>
            <a:ext cx="1472419" cy="400110"/>
          </a:xfrm>
          <a:prstGeom prst="rect">
            <a:avLst/>
          </a:prstGeom>
          <a:noFill/>
        </p:spPr>
        <p:txBody>
          <a:bodyPr wrap="square" rtlCol="0">
            <a:spAutoFit/>
          </a:bodyPr>
          <a:lstStyle/>
          <a:p>
            <a:r>
              <a:rPr lang="el-GR" sz="2000" b="1" dirty="0"/>
              <a:t>γέλιο</a:t>
            </a:r>
          </a:p>
        </p:txBody>
      </p:sp>
      <p:sp>
        <p:nvSpPr>
          <p:cNvPr id="22" name="TextBox 21">
            <a:extLst>
              <a:ext uri="{FF2B5EF4-FFF2-40B4-BE49-F238E27FC236}">
                <a16:creationId xmlns:a16="http://schemas.microsoft.com/office/drawing/2014/main" id="{C47D14E1-C691-4D7E-96A2-C8541EA2A2AE}"/>
              </a:ext>
            </a:extLst>
          </p:cNvPr>
          <p:cNvSpPr txBox="1"/>
          <p:nvPr/>
        </p:nvSpPr>
        <p:spPr>
          <a:xfrm>
            <a:off x="4797083" y="6103778"/>
            <a:ext cx="872197" cy="400110"/>
          </a:xfrm>
          <a:prstGeom prst="rect">
            <a:avLst/>
          </a:prstGeom>
          <a:noFill/>
        </p:spPr>
        <p:txBody>
          <a:bodyPr wrap="square" rtlCol="0">
            <a:spAutoFit/>
          </a:bodyPr>
          <a:lstStyle/>
          <a:p>
            <a:r>
              <a:rPr lang="el-GR" sz="2000" b="1" dirty="0"/>
              <a:t>χαρά</a:t>
            </a:r>
          </a:p>
        </p:txBody>
      </p:sp>
      <p:sp>
        <p:nvSpPr>
          <p:cNvPr id="23" name="TextBox 22">
            <a:extLst>
              <a:ext uri="{FF2B5EF4-FFF2-40B4-BE49-F238E27FC236}">
                <a16:creationId xmlns:a16="http://schemas.microsoft.com/office/drawing/2014/main" id="{E8DD5AB7-6E49-4122-81E7-55522F6851E0}"/>
              </a:ext>
            </a:extLst>
          </p:cNvPr>
          <p:cNvSpPr txBox="1"/>
          <p:nvPr/>
        </p:nvSpPr>
        <p:spPr>
          <a:xfrm>
            <a:off x="9073662" y="6061556"/>
            <a:ext cx="1828799" cy="369332"/>
          </a:xfrm>
          <a:prstGeom prst="rect">
            <a:avLst/>
          </a:prstGeom>
          <a:noFill/>
        </p:spPr>
        <p:txBody>
          <a:bodyPr wrap="square" rtlCol="0">
            <a:spAutoFit/>
          </a:bodyPr>
          <a:lstStyle/>
          <a:p>
            <a:r>
              <a:rPr lang="el-GR" b="1" dirty="0"/>
              <a:t>διασκέδαση</a:t>
            </a:r>
          </a:p>
        </p:txBody>
      </p:sp>
    </p:spTree>
    <p:extLst>
      <p:ext uri="{BB962C8B-B14F-4D97-AF65-F5344CB8AC3E}">
        <p14:creationId xmlns:p14="http://schemas.microsoft.com/office/powerpoint/2010/main" val="2520983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E7DCB6D9-84FA-4D44-AF33-CBB909AF57EF}"/>
              </a:ext>
            </a:extLst>
          </p:cNvPr>
          <p:cNvPicPr>
            <a:picLocks noChangeAspect="1"/>
          </p:cNvPicPr>
          <p:nvPr/>
        </p:nvPicPr>
        <p:blipFill>
          <a:blip r:embed="rId2"/>
          <a:stretch>
            <a:fillRect/>
          </a:stretch>
        </p:blipFill>
        <p:spPr>
          <a:xfrm>
            <a:off x="2371021" y="1225105"/>
            <a:ext cx="7449958" cy="4407790"/>
          </a:xfrm>
          <a:prstGeom prst="rect">
            <a:avLst/>
          </a:prstGeom>
        </p:spPr>
      </p:pic>
    </p:spTree>
    <p:extLst>
      <p:ext uri="{BB962C8B-B14F-4D97-AF65-F5344CB8AC3E}">
        <p14:creationId xmlns:p14="http://schemas.microsoft.com/office/powerpoint/2010/main" val="2300928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8470214-977F-4410-938E-73331095F7F6}"/>
              </a:ext>
            </a:extLst>
          </p:cNvPr>
          <p:cNvSpPr>
            <a:spLocks noGrp="1"/>
          </p:cNvSpPr>
          <p:nvPr>
            <p:ph type="title"/>
          </p:nvPr>
        </p:nvSpPr>
        <p:spPr/>
        <p:txBody>
          <a:bodyPr>
            <a:normAutofit/>
          </a:bodyPr>
          <a:lstStyle/>
          <a:p>
            <a:pPr algn="ctr"/>
            <a:r>
              <a:rPr lang="el-GR" sz="2800" b="1" dirty="0"/>
              <a:t>Τι είναι η ενδοοικογενειακή βία;</a:t>
            </a:r>
          </a:p>
        </p:txBody>
      </p:sp>
      <p:pic>
        <p:nvPicPr>
          <p:cNvPr id="6" name="Εικόνα 5">
            <a:extLst>
              <a:ext uri="{FF2B5EF4-FFF2-40B4-BE49-F238E27FC236}">
                <a16:creationId xmlns:a16="http://schemas.microsoft.com/office/drawing/2014/main" id="{4B5B2658-77F2-41D6-B8B1-37756A7C7E10}"/>
              </a:ext>
            </a:extLst>
          </p:cNvPr>
          <p:cNvPicPr>
            <a:picLocks noChangeAspect="1"/>
          </p:cNvPicPr>
          <p:nvPr/>
        </p:nvPicPr>
        <p:blipFill>
          <a:blip r:embed="rId2"/>
          <a:stretch>
            <a:fillRect/>
          </a:stretch>
        </p:blipFill>
        <p:spPr>
          <a:xfrm>
            <a:off x="2771335" y="2144005"/>
            <a:ext cx="7329268" cy="4286250"/>
          </a:xfrm>
          <a:prstGeom prst="rect">
            <a:avLst/>
          </a:prstGeom>
        </p:spPr>
      </p:pic>
    </p:spTree>
    <p:extLst>
      <p:ext uri="{BB962C8B-B14F-4D97-AF65-F5344CB8AC3E}">
        <p14:creationId xmlns:p14="http://schemas.microsoft.com/office/powerpoint/2010/main" val="3146430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78DD2A-288C-46A8-B1FD-0BD3BECD5B43}"/>
              </a:ext>
            </a:extLst>
          </p:cNvPr>
          <p:cNvSpPr>
            <a:spLocks noGrp="1"/>
          </p:cNvSpPr>
          <p:nvPr>
            <p:ph type="title"/>
          </p:nvPr>
        </p:nvSpPr>
        <p:spPr>
          <a:xfrm>
            <a:off x="2255301" y="779806"/>
            <a:ext cx="8562755" cy="922385"/>
          </a:xfrm>
        </p:spPr>
        <p:txBody>
          <a:bodyPr>
            <a:normAutofit fontScale="90000"/>
          </a:bodyPr>
          <a:lstStyle/>
          <a:p>
            <a:pPr algn="ctr"/>
            <a:br>
              <a:rPr lang="el-GR" sz="2700" b="1" dirty="0"/>
            </a:br>
            <a:r>
              <a:rPr lang="el-GR" sz="2700" b="1" dirty="0"/>
              <a:t>Καταφύγιο Γυναίκας - "Τι άλλο έχει ανάγκη μια γυναίκα;</a:t>
            </a:r>
            <a:br>
              <a:rPr lang="el-GR" sz="2700" b="1" dirty="0"/>
            </a:br>
            <a:br>
              <a:rPr lang="el-GR" sz="2000" dirty="0"/>
            </a:br>
            <a:br>
              <a:rPr lang="el-GR" sz="2000" dirty="0"/>
            </a:br>
            <a:endParaRPr lang="el-GR" sz="2000" dirty="0"/>
          </a:p>
        </p:txBody>
      </p:sp>
      <p:pic>
        <p:nvPicPr>
          <p:cNvPr id="6" name="Katafygio gynaikas-Ti allo exei anagki mia gynaika">
            <a:hlinkClick r:id="" action="ppaction://media"/>
            <a:extLst>
              <a:ext uri="{FF2B5EF4-FFF2-40B4-BE49-F238E27FC236}">
                <a16:creationId xmlns:a16="http://schemas.microsoft.com/office/drawing/2014/main" id="{E5670FD4-D327-44D0-9797-5F47F859ABF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184281" y="1962320"/>
            <a:ext cx="6423952" cy="3778250"/>
          </a:xfrm>
        </p:spPr>
      </p:pic>
    </p:spTree>
    <p:extLst>
      <p:ext uri="{BB962C8B-B14F-4D97-AF65-F5344CB8AC3E}">
        <p14:creationId xmlns:p14="http://schemas.microsoft.com/office/powerpoint/2010/main" val="389730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29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B875674-1CF6-428F-8530-8A9C9C504C01}"/>
              </a:ext>
            </a:extLst>
          </p:cNvPr>
          <p:cNvSpPr>
            <a:spLocks noGrp="1"/>
          </p:cNvSpPr>
          <p:nvPr>
            <p:ph type="title"/>
          </p:nvPr>
        </p:nvSpPr>
        <p:spPr/>
        <p:txBody>
          <a:bodyPr/>
          <a:lstStyle/>
          <a:p>
            <a:r>
              <a:rPr lang="el-GR" b="1" dirty="0"/>
              <a:t>Ενδοοικογενειακή βία</a:t>
            </a:r>
          </a:p>
        </p:txBody>
      </p:sp>
      <p:sp>
        <p:nvSpPr>
          <p:cNvPr id="3" name="Θέση περιεχομένου 2">
            <a:extLst>
              <a:ext uri="{FF2B5EF4-FFF2-40B4-BE49-F238E27FC236}">
                <a16:creationId xmlns:a16="http://schemas.microsoft.com/office/drawing/2014/main" id="{FF91D6ED-EC73-4055-9632-A9C5D1D607B4}"/>
              </a:ext>
            </a:extLst>
          </p:cNvPr>
          <p:cNvSpPr>
            <a:spLocks noGrp="1"/>
          </p:cNvSpPr>
          <p:nvPr>
            <p:ph idx="1"/>
          </p:nvPr>
        </p:nvSpPr>
        <p:spPr>
          <a:xfrm>
            <a:off x="2589212" y="1364566"/>
            <a:ext cx="8915400" cy="5493434"/>
          </a:xfrm>
        </p:spPr>
        <p:txBody>
          <a:bodyPr>
            <a:normAutofit/>
          </a:bodyPr>
          <a:lstStyle/>
          <a:p>
            <a:r>
              <a:rPr lang="el-GR" sz="2000" dirty="0"/>
              <a:t>Η ενδοοικογενειακή βία είναι ένας επαναλαμβανόμενος τρόπος συμπεριφοράς και συμβαίνει όταν ένας ενήλικας τραυματίζει ή εκφοβίζει έναν άλλο ενήλικα που είναι ή υπήρξε στο παρελθόν σύντροφός του. Μπορεί να συμβεί όταν τα δύο αυτά άτομα ζουν μαζί ή σε διαφορετικά σπίτια. Συνήθως είναι ο άντρας που χτυπά τη γυναίκα, όμως και το ανάποδο μπορεί να συμβεί.</a:t>
            </a:r>
            <a:endParaRPr lang="en-US" sz="2000" dirty="0"/>
          </a:p>
          <a:p>
            <a:pPr marL="0" indent="0">
              <a:buNone/>
            </a:pPr>
            <a:r>
              <a:rPr lang="en-US" sz="2000" dirty="0"/>
              <a:t> </a:t>
            </a:r>
          </a:p>
          <a:p>
            <a:r>
              <a:rPr lang="el-GR" sz="2000" dirty="0"/>
              <a:t>Τα παιδιά της οικογένειας επηρεάζονται αρνητικά βλέποντας και ακούγοντας τα περιστατικά βίας που εξελίσσονται στο σπίτι τους.</a:t>
            </a:r>
            <a:r>
              <a:rPr lang="en-US" sz="2000" dirty="0"/>
              <a:t> </a:t>
            </a:r>
            <a:r>
              <a:rPr lang="el-GR" sz="2000" dirty="0"/>
              <a:t>Μπορεί ακόμα να είναι και τα ίδια θύματα της βίας αυτής. Αν κάποιος στην οικογένεια ασκεί βία στους άλλους, αυτό δεν είναι ποτέ φταίξιμο του παιδιού.</a:t>
            </a:r>
          </a:p>
          <a:p>
            <a:pPr marL="0" indent="0">
              <a:buNone/>
            </a:pPr>
            <a:endParaRPr lang="el-GR" sz="2000" dirty="0"/>
          </a:p>
          <a:p>
            <a:r>
              <a:rPr lang="el-GR" sz="2000" dirty="0"/>
              <a:t>Η βία μπορεί να έχει τις ακόλουθες μορφές: φυσική, συναισθηματική, σεξουαλική, οικονομική.</a:t>
            </a:r>
          </a:p>
        </p:txBody>
      </p:sp>
    </p:spTree>
    <p:extLst>
      <p:ext uri="{BB962C8B-B14F-4D97-AF65-F5344CB8AC3E}">
        <p14:creationId xmlns:p14="http://schemas.microsoft.com/office/powerpoint/2010/main" val="3100476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BA90BC-39CA-4A67-8084-B61DFEE03848}"/>
              </a:ext>
            </a:extLst>
          </p:cNvPr>
          <p:cNvSpPr>
            <a:spLocks noGrp="1"/>
          </p:cNvSpPr>
          <p:nvPr>
            <p:ph type="title"/>
          </p:nvPr>
        </p:nvSpPr>
        <p:spPr>
          <a:xfrm>
            <a:off x="2592925" y="624110"/>
            <a:ext cx="8911687" cy="838930"/>
          </a:xfrm>
        </p:spPr>
        <p:txBody>
          <a:bodyPr/>
          <a:lstStyle/>
          <a:p>
            <a:r>
              <a:rPr lang="el-GR" dirty="0"/>
              <a:t>Ερωτήσεις και απαντήσεις</a:t>
            </a:r>
          </a:p>
        </p:txBody>
      </p:sp>
      <p:sp>
        <p:nvSpPr>
          <p:cNvPr id="3" name="Θέση περιεχομένου 2">
            <a:extLst>
              <a:ext uri="{FF2B5EF4-FFF2-40B4-BE49-F238E27FC236}">
                <a16:creationId xmlns:a16="http://schemas.microsoft.com/office/drawing/2014/main" id="{8FBFBEB6-C6F9-4F71-B7BC-86E3F1D31E05}"/>
              </a:ext>
            </a:extLst>
          </p:cNvPr>
          <p:cNvSpPr>
            <a:spLocks noGrp="1"/>
          </p:cNvSpPr>
          <p:nvPr>
            <p:ph idx="1"/>
          </p:nvPr>
        </p:nvSpPr>
        <p:spPr>
          <a:xfrm>
            <a:off x="2250831" y="1463038"/>
            <a:ext cx="9566031" cy="5394961"/>
          </a:xfrm>
        </p:spPr>
        <p:txBody>
          <a:bodyPr>
            <a:normAutofit fontScale="85000" lnSpcReduction="20000"/>
          </a:bodyPr>
          <a:lstStyle/>
          <a:p>
            <a:r>
              <a:rPr lang="el-GR" sz="2200" b="1" dirty="0"/>
              <a:t>Είναι εντάξει να χτυπάμε τον άλλο;</a:t>
            </a:r>
            <a:r>
              <a:rPr lang="en-US" sz="2200" b="1" dirty="0"/>
              <a:t> </a:t>
            </a:r>
            <a:r>
              <a:rPr lang="en-US" sz="2200" dirty="0"/>
              <a:t>-</a:t>
            </a:r>
            <a:r>
              <a:rPr lang="el-GR" sz="2200" dirty="0"/>
              <a:t>Δεν είναι ποτέ εντάξει να χτυπάμε τον άλλο</a:t>
            </a:r>
            <a:r>
              <a:rPr lang="en-US" sz="2200" dirty="0"/>
              <a:t>– </a:t>
            </a:r>
            <a:r>
              <a:rPr lang="el-GR" sz="2200" dirty="0"/>
              <a:t>γυναίκα, άνδρα, κορίτσι, αγόρι</a:t>
            </a:r>
            <a:r>
              <a:rPr lang="en-US" sz="2200" dirty="0"/>
              <a:t>. </a:t>
            </a:r>
            <a:endParaRPr lang="el-GR" sz="2200" dirty="0"/>
          </a:p>
          <a:p>
            <a:pPr marL="0" indent="0">
              <a:buNone/>
            </a:pPr>
            <a:endParaRPr lang="en-US" sz="2200" dirty="0"/>
          </a:p>
          <a:p>
            <a:r>
              <a:rPr lang="el-GR" sz="2200" b="1" dirty="0"/>
              <a:t>Είναι η ενδοοικογενειακή βία αποδεκτή αν τα παιδιά της οικογένειας δεν τραυματίζονται;</a:t>
            </a:r>
            <a:r>
              <a:rPr lang="en-US" sz="2200" b="1" dirty="0"/>
              <a:t> </a:t>
            </a:r>
            <a:r>
              <a:rPr lang="en-US" sz="2200" dirty="0"/>
              <a:t>-</a:t>
            </a:r>
            <a:r>
              <a:rPr lang="el-GR" sz="2200" dirty="0"/>
              <a:t>Η ενδοοικογενειακή βία δεν είναι ποτέ αποδεκτή</a:t>
            </a:r>
            <a:r>
              <a:rPr lang="en-US" sz="2200" dirty="0"/>
              <a:t>.</a:t>
            </a:r>
            <a:r>
              <a:rPr lang="el-GR" sz="2200" dirty="0"/>
              <a:t> Ακόμα κι αν τα παιδιά της οικογένειας δεν τραυματίζονται</a:t>
            </a:r>
            <a:r>
              <a:rPr lang="en-US" sz="2200" dirty="0"/>
              <a:t>,</a:t>
            </a:r>
            <a:r>
              <a:rPr lang="el-GR" sz="2200" dirty="0"/>
              <a:t> συνήθως βλέπουν ή ακούνε τα περιστατικά κι αυτό είναι μια βαθιά τραυματική εμπειρία</a:t>
            </a:r>
            <a:r>
              <a:rPr lang="en-US" sz="2200" dirty="0"/>
              <a:t>.  </a:t>
            </a:r>
            <a:endParaRPr lang="el-GR" sz="2200" dirty="0"/>
          </a:p>
          <a:p>
            <a:pPr marL="0" indent="0">
              <a:buNone/>
            </a:pPr>
            <a:endParaRPr lang="en-US" sz="2200" dirty="0"/>
          </a:p>
          <a:p>
            <a:r>
              <a:rPr lang="en-US" sz="2200" dirty="0"/>
              <a:t> </a:t>
            </a:r>
            <a:r>
              <a:rPr lang="el-GR" sz="2200" b="1" dirty="0"/>
              <a:t>Αν ο θύτης είναι υπό την επήρεια αλκοόλ εξακολουθούμε να μιλάμε για ενδοοικογενειακή βία;</a:t>
            </a:r>
            <a:r>
              <a:rPr lang="el-GR" sz="2200" dirty="0"/>
              <a:t>- Αν ένας ενήλικας χτυπήσει έναν άλλο</a:t>
            </a:r>
            <a:r>
              <a:rPr lang="en-US" sz="2200" dirty="0"/>
              <a:t> </a:t>
            </a:r>
            <a:r>
              <a:rPr lang="el-GR" sz="2200" dirty="0"/>
              <a:t>άτομο, μέλος της οικογένειάς του, τότε μιλάμε για ενδοοικογενειακή βία</a:t>
            </a:r>
            <a:r>
              <a:rPr lang="en-US" sz="2200" dirty="0"/>
              <a:t>. </a:t>
            </a:r>
            <a:r>
              <a:rPr lang="el-GR" sz="2200" dirty="0"/>
              <a:t>Το να είναι υπό την επήρεια αλκοόλ είναι απλά μια δικαιολογία της κακής του συμπεριφοράς.</a:t>
            </a:r>
            <a:endParaRPr lang="en-US" sz="2200" dirty="0"/>
          </a:p>
          <a:p>
            <a:pPr marL="0" indent="0">
              <a:buNone/>
            </a:pPr>
            <a:r>
              <a:rPr lang="en-US" sz="2200" dirty="0"/>
              <a:t> </a:t>
            </a:r>
          </a:p>
          <a:p>
            <a:r>
              <a:rPr lang="en-US" sz="2200" dirty="0"/>
              <a:t> </a:t>
            </a:r>
            <a:r>
              <a:rPr lang="el-GR" sz="2200" b="1" dirty="0"/>
              <a:t>Η ενδοοικογενειακή βία συμβαίνει μόνο σε φτωχές οικογένειες;</a:t>
            </a:r>
            <a:r>
              <a:rPr lang="en-US" sz="2200" dirty="0"/>
              <a:t>-</a:t>
            </a:r>
            <a:r>
              <a:rPr lang="el-GR" sz="2200" dirty="0"/>
              <a:t>Η ενδοοικογενειακή βία μπορεί να συμβεί σε οποιαδήποτε οικογένεια (πλούσια, φτωχή, μικρή, μεγάλη, ψηλού ή χαμηλού μορφωτικού επιπέδου).</a:t>
            </a:r>
          </a:p>
          <a:p>
            <a:endParaRPr lang="el-GR" dirty="0"/>
          </a:p>
          <a:p>
            <a:pPr marL="0" indent="0">
              <a:buNone/>
            </a:pPr>
            <a:r>
              <a:rPr lang="en-US" dirty="0"/>
              <a:t> </a:t>
            </a:r>
            <a:endParaRPr lang="el-GR" dirty="0"/>
          </a:p>
        </p:txBody>
      </p:sp>
    </p:spTree>
    <p:extLst>
      <p:ext uri="{BB962C8B-B14F-4D97-AF65-F5344CB8AC3E}">
        <p14:creationId xmlns:p14="http://schemas.microsoft.com/office/powerpoint/2010/main" val="850209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9BAE4AB-03BC-4686-B9FA-AF02AC9A993C}"/>
              </a:ext>
            </a:extLst>
          </p:cNvPr>
          <p:cNvSpPr>
            <a:spLocks noGrp="1"/>
          </p:cNvSpPr>
          <p:nvPr>
            <p:ph idx="1"/>
          </p:nvPr>
        </p:nvSpPr>
        <p:spPr>
          <a:xfrm>
            <a:off x="2589212" y="436097"/>
            <a:ext cx="8915400" cy="5936567"/>
          </a:xfrm>
        </p:spPr>
        <p:txBody>
          <a:bodyPr>
            <a:normAutofit fontScale="92500" lnSpcReduction="10000"/>
          </a:bodyPr>
          <a:lstStyle/>
          <a:p>
            <a:r>
              <a:rPr lang="el-GR" b="1" dirty="0"/>
              <a:t>Φταίνε τα θύματα και γι’ αυτό κακοποιούνται;</a:t>
            </a:r>
            <a:r>
              <a:rPr lang="en-US" dirty="0"/>
              <a:t>-</a:t>
            </a:r>
            <a:r>
              <a:rPr lang="el-GR" dirty="0"/>
              <a:t>Δε φταίνε ποτέ τα θύματα που κακοποιούνται</a:t>
            </a:r>
            <a:r>
              <a:rPr lang="en-US" dirty="0"/>
              <a:t>. </a:t>
            </a:r>
            <a:r>
              <a:rPr lang="el-GR" dirty="0"/>
              <a:t>Φταίει πάντα ο θύτης.</a:t>
            </a:r>
            <a:endParaRPr lang="en-US" dirty="0"/>
          </a:p>
          <a:p>
            <a:endParaRPr lang="en-US" dirty="0"/>
          </a:p>
          <a:p>
            <a:r>
              <a:rPr lang="el-GR" b="1" dirty="0"/>
              <a:t>Αν οι γονείς μου τσακώνονται για εμένα, φταίω εγώ γι’ αυτό; </a:t>
            </a:r>
            <a:r>
              <a:rPr lang="en-US" dirty="0"/>
              <a:t>-</a:t>
            </a:r>
            <a:r>
              <a:rPr lang="el-GR" dirty="0"/>
              <a:t>Οι γονείς συχνά τσακώνονται όταν μιλάνε για τα παιδιά τους</a:t>
            </a:r>
            <a:r>
              <a:rPr lang="en-US" dirty="0"/>
              <a:t>, </a:t>
            </a:r>
            <a:r>
              <a:rPr lang="el-GR" dirty="0"/>
              <a:t>αν όμως γίνουν βίαιοι τότε αυτή η συμπεριφορά είναι λάθος και σε καμία περίπτωση φταίξιμο του παιδιού.</a:t>
            </a:r>
          </a:p>
          <a:p>
            <a:pPr marL="0" indent="0">
              <a:buNone/>
            </a:pPr>
            <a:endParaRPr lang="el-GR" dirty="0"/>
          </a:p>
          <a:p>
            <a:r>
              <a:rPr lang="el-GR" b="1" dirty="0"/>
              <a:t>Η ενδοοικογενειακή βία συμβαίνει μόνο σε παντρεμένα ζευγάρια;</a:t>
            </a:r>
            <a:r>
              <a:rPr lang="en-US" b="1" dirty="0"/>
              <a:t> </a:t>
            </a:r>
            <a:r>
              <a:rPr lang="en-US" dirty="0"/>
              <a:t>-</a:t>
            </a:r>
            <a:r>
              <a:rPr lang="el-GR" dirty="0"/>
              <a:t>Η ενδοοικογενειακή βία μπορεί να συμβεί ανάμεσα σε ενήλικες που είναι παντρεμένοι ή συζούν ή είναι διαζευγμένοι ή βγαίνουν ραντεβού</a:t>
            </a:r>
            <a:r>
              <a:rPr lang="en-US" dirty="0"/>
              <a:t>. </a:t>
            </a:r>
            <a:r>
              <a:rPr lang="el-GR" dirty="0"/>
              <a:t>Η ενδοοικογενειακή βία μπορεί να προκύψει και εντός της ευρύτερης οικογένειας π.χ. μεταξύ παππού και γονέα</a:t>
            </a:r>
          </a:p>
          <a:p>
            <a:pPr marL="0" indent="0">
              <a:buNone/>
            </a:pPr>
            <a:endParaRPr lang="en-US" dirty="0"/>
          </a:p>
          <a:p>
            <a:r>
              <a:rPr lang="el-GR" b="1" dirty="0"/>
              <a:t>Μπορεί η ενδοοικογενειακή βία να συμβεί και σε εφήβους;</a:t>
            </a:r>
            <a:r>
              <a:rPr lang="en-US" b="1" dirty="0"/>
              <a:t> </a:t>
            </a:r>
            <a:r>
              <a:rPr lang="en-US" dirty="0"/>
              <a:t>-</a:t>
            </a:r>
            <a:r>
              <a:rPr lang="el-GR" dirty="0"/>
              <a:t>Η ενδοοικογενειακή βία μπορεί να συμβεί και σε έφηβους που έχουν συνάψει κάποια ερωτική σχέση.</a:t>
            </a:r>
          </a:p>
          <a:p>
            <a:pPr marL="0" indent="0">
              <a:buNone/>
            </a:pPr>
            <a:endParaRPr lang="en-US" dirty="0"/>
          </a:p>
          <a:p>
            <a:r>
              <a:rPr lang="el-GR" b="1" dirty="0"/>
              <a:t>Μπορεί μια γυναίκα να κακοποιήσει έναν άντρα;</a:t>
            </a:r>
            <a:r>
              <a:rPr lang="en-US" b="1" dirty="0"/>
              <a:t> </a:t>
            </a:r>
            <a:r>
              <a:rPr lang="en-US" dirty="0"/>
              <a:t>-</a:t>
            </a:r>
            <a:r>
              <a:rPr lang="el-GR" dirty="0"/>
              <a:t>Ναι, οι γυναίκες μπορούν να έχουν τον ρόλο του θύτη. Υπάρχουν κάποιοι πολύ δυνατοί άντρες που υπήρξαν θύματα ενδοοικογενειακής βίας.</a:t>
            </a:r>
          </a:p>
        </p:txBody>
      </p:sp>
    </p:spTree>
    <p:extLst>
      <p:ext uri="{BB962C8B-B14F-4D97-AF65-F5344CB8AC3E}">
        <p14:creationId xmlns:p14="http://schemas.microsoft.com/office/powerpoint/2010/main" val="3913081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a:extLst>
              <a:ext uri="{FF2B5EF4-FFF2-40B4-BE49-F238E27FC236}">
                <a16:creationId xmlns:a16="http://schemas.microsoft.com/office/drawing/2014/main" id="{831AAF45-E7BE-4C3D-B5E9-CE41AFA59187}"/>
              </a:ext>
            </a:extLst>
          </p:cNvPr>
          <p:cNvSpPr>
            <a:spLocks noGrp="1"/>
          </p:cNvSpPr>
          <p:nvPr>
            <p:ph type="subTitle" idx="1"/>
          </p:nvPr>
        </p:nvSpPr>
        <p:spPr>
          <a:xfrm>
            <a:off x="6686623" y="253217"/>
            <a:ext cx="4989561" cy="6105379"/>
          </a:xfrm>
        </p:spPr>
        <p:txBody>
          <a:bodyPr>
            <a:normAutofit/>
          </a:bodyPr>
          <a:lstStyle/>
          <a:p>
            <a:pPr algn="ctr"/>
            <a:r>
              <a:rPr lang="el-GR" sz="2000" b="1" u="sng" dirty="0"/>
              <a:t>Με μια πρώτη ματιά</a:t>
            </a:r>
          </a:p>
          <a:p>
            <a:pPr marL="342900" indent="-342900" algn="just">
              <a:buFont typeface="Arial" panose="020B0604020202020204" pitchFamily="34" charset="0"/>
              <a:buChar char="•"/>
            </a:pPr>
            <a:r>
              <a:rPr lang="el-GR" sz="2000" dirty="0"/>
              <a:t>Τι σκέφτεστε/τι νιώθετε κοιτάζοντας το συγκεκριμένο εξώφυλλο. Γιατί;</a:t>
            </a:r>
          </a:p>
          <a:p>
            <a:pPr marL="342900" indent="-342900" algn="just">
              <a:buFont typeface="Arial" panose="020B0604020202020204" pitchFamily="34" charset="0"/>
              <a:buChar char="•"/>
            </a:pPr>
            <a:r>
              <a:rPr lang="el-GR" sz="2000" dirty="0"/>
              <a:t>Ποιο είναι το θέμα το βιβλίου;</a:t>
            </a:r>
          </a:p>
          <a:p>
            <a:pPr marL="342900" indent="-342900" algn="just">
              <a:buFont typeface="Arial" panose="020B0604020202020204" pitchFamily="34" charset="0"/>
              <a:buChar char="•"/>
            </a:pPr>
            <a:r>
              <a:rPr lang="el-GR" sz="2000" dirty="0"/>
              <a:t>Γιατί η σχεδιάστρια του εξωφύλλου επέλεξε να συμπεριλάβει σε αυτό: το χρώμα της άμμου, ένα μέρος του προσώπου μιας </a:t>
            </a:r>
            <a:r>
              <a:rPr lang="el-GR" sz="2000" dirty="0" err="1"/>
              <a:t>έφηβης</a:t>
            </a:r>
            <a:r>
              <a:rPr lang="el-GR" sz="2000" dirty="0"/>
              <a:t>, δάκρυα, σπασμένα γυαλιά, φέτες λεμονιού;</a:t>
            </a:r>
          </a:p>
          <a:p>
            <a:pPr marL="342900" indent="-342900" algn="just">
              <a:buFont typeface="Arial" panose="020B0604020202020204" pitchFamily="34" charset="0"/>
              <a:buChar char="•"/>
            </a:pPr>
            <a:r>
              <a:rPr lang="el-GR" sz="2000" dirty="0"/>
              <a:t>Ποια η κυριολεκτική και ποια η μεταφορική ερμηνεία του τίτλου;</a:t>
            </a:r>
          </a:p>
          <a:p>
            <a:pPr marL="342900" indent="-342900" algn="just">
              <a:buFont typeface="Arial" panose="020B0604020202020204" pitchFamily="34" charset="0"/>
              <a:buChar char="•"/>
            </a:pPr>
            <a:r>
              <a:rPr lang="el-GR" sz="2000" dirty="0"/>
              <a:t>Γιατί έχει επιλεχθεί η συγκεκριμένη γραμματοσειρά για να γραφτεί ο τίτλος του βιβλίου και ποιος ο ρόλος της κόκκινης υπογράμμισης;</a:t>
            </a:r>
          </a:p>
        </p:txBody>
      </p:sp>
      <p:pic>
        <p:nvPicPr>
          <p:cNvPr id="5" name="Εικόνα 4">
            <a:extLst>
              <a:ext uri="{FF2B5EF4-FFF2-40B4-BE49-F238E27FC236}">
                <a16:creationId xmlns:a16="http://schemas.microsoft.com/office/drawing/2014/main" id="{36C9C692-D23E-492E-BBF8-D850C87186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0318" y="0"/>
            <a:ext cx="4726305" cy="6858000"/>
          </a:xfrm>
          <a:prstGeom prst="rect">
            <a:avLst/>
          </a:prstGeom>
        </p:spPr>
      </p:pic>
    </p:spTree>
    <p:extLst>
      <p:ext uri="{BB962C8B-B14F-4D97-AF65-F5344CB8AC3E}">
        <p14:creationId xmlns:p14="http://schemas.microsoft.com/office/powerpoint/2010/main" val="1305203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522670-798D-4664-9D37-60C5FEA304B5}"/>
              </a:ext>
            </a:extLst>
          </p:cNvPr>
          <p:cNvSpPr>
            <a:spLocks noGrp="1"/>
          </p:cNvSpPr>
          <p:nvPr>
            <p:ph type="title"/>
          </p:nvPr>
        </p:nvSpPr>
        <p:spPr>
          <a:xfrm>
            <a:off x="2592925" y="1789162"/>
            <a:ext cx="3737537" cy="2273835"/>
          </a:xfrm>
        </p:spPr>
        <p:txBody>
          <a:bodyPr>
            <a:normAutofit/>
          </a:bodyPr>
          <a:lstStyle/>
          <a:p>
            <a:pPr algn="ctr"/>
            <a:r>
              <a:rPr lang="el-GR" dirty="0"/>
              <a:t>Διαβάζουμε το οπισθόφυλλο του βιβλίου.</a:t>
            </a:r>
          </a:p>
        </p:txBody>
      </p:sp>
      <p:pic>
        <p:nvPicPr>
          <p:cNvPr id="5" name="Εικόνα 4">
            <a:extLst>
              <a:ext uri="{FF2B5EF4-FFF2-40B4-BE49-F238E27FC236}">
                <a16:creationId xmlns:a16="http://schemas.microsoft.com/office/drawing/2014/main" id="{87E015BE-0A68-4721-9AB3-665C8CC813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7748" y="520505"/>
            <a:ext cx="4766169" cy="6035040"/>
          </a:xfrm>
          <a:prstGeom prst="rect">
            <a:avLst/>
          </a:prstGeom>
        </p:spPr>
      </p:pic>
    </p:spTree>
    <p:extLst>
      <p:ext uri="{BB962C8B-B14F-4D97-AF65-F5344CB8AC3E}">
        <p14:creationId xmlns:p14="http://schemas.microsoft.com/office/powerpoint/2010/main" val="3060853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4EBA70-0B96-4F5A-BDFF-739783EDD78C}"/>
              </a:ext>
            </a:extLst>
          </p:cNvPr>
          <p:cNvSpPr txBox="1"/>
          <p:nvPr/>
        </p:nvSpPr>
        <p:spPr>
          <a:xfrm>
            <a:off x="1985132" y="425470"/>
            <a:ext cx="5498880" cy="6432530"/>
          </a:xfrm>
          <a:prstGeom prst="rect">
            <a:avLst/>
          </a:prstGeom>
          <a:noFill/>
        </p:spPr>
        <p:txBody>
          <a:bodyPr wrap="square" rtlCol="0">
            <a:spAutoFit/>
          </a:bodyPr>
          <a:lstStyle/>
          <a:p>
            <a:r>
              <a:rPr lang="el-GR" sz="2400" dirty="0"/>
              <a:t>Ανάγνωση του προλόγου του βιβλίου. Σελ. 7-8</a:t>
            </a:r>
          </a:p>
          <a:p>
            <a:endParaRPr lang="el-GR" sz="2400" dirty="0"/>
          </a:p>
          <a:p>
            <a:r>
              <a:rPr lang="el-GR" sz="2400" dirty="0"/>
              <a:t>«Πώς φαντάζεστε τη ζωή της Άννας μέχρι εκείνη τη μέρα; </a:t>
            </a:r>
          </a:p>
          <a:p>
            <a:endParaRPr lang="el-GR" sz="2400" dirty="0"/>
          </a:p>
          <a:p>
            <a:r>
              <a:rPr lang="el-GR" sz="2400" dirty="0"/>
              <a:t>Φανταστείτε πως είστε η δεκατετράχρονη Άννα. Σταθείτε όρθιοι και περπατήστε στην τάξη ακούγοντας τη μουσική που θα βάλω να παίζει. Αν σας ακουμπήσω στον ώμο, θα ήθελα να μου εκφράσετε μια σκέψη σας, ένα συναίσθημά σας, μια εμπειρία που έχετε βιώσει στη ζωή σας, ως τη στιγμή που ξεκινά το βιβλίο». </a:t>
            </a:r>
          </a:p>
          <a:p>
            <a:endParaRPr lang="el-GR" sz="2800" dirty="0"/>
          </a:p>
        </p:txBody>
      </p:sp>
      <p:pic>
        <p:nvPicPr>
          <p:cNvPr id="4" name="Requiem for a Dream Very Sad Violin">
            <a:hlinkClick r:id="" action="ppaction://media"/>
            <a:extLst>
              <a:ext uri="{FF2B5EF4-FFF2-40B4-BE49-F238E27FC236}">
                <a16:creationId xmlns:a16="http://schemas.microsoft.com/office/drawing/2014/main" id="{97A59C18-A175-4F8B-838A-5FDFBCF1B31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46548" y="2019587"/>
            <a:ext cx="3915508" cy="2818825"/>
          </a:xfrm>
          <a:prstGeom prst="rect">
            <a:avLst/>
          </a:prstGeom>
        </p:spPr>
      </p:pic>
    </p:spTree>
    <p:extLst>
      <p:ext uri="{BB962C8B-B14F-4D97-AF65-F5344CB8AC3E}">
        <p14:creationId xmlns:p14="http://schemas.microsoft.com/office/powerpoint/2010/main" val="24966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65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8A292B2-0F07-4B9E-A652-87029061CFAE}"/>
              </a:ext>
            </a:extLst>
          </p:cNvPr>
          <p:cNvSpPr>
            <a:spLocks noGrp="1"/>
          </p:cNvSpPr>
          <p:nvPr>
            <p:ph type="title"/>
          </p:nvPr>
        </p:nvSpPr>
        <p:spPr>
          <a:xfrm>
            <a:off x="2589212" y="328688"/>
            <a:ext cx="8911687" cy="618089"/>
          </a:xfrm>
        </p:spPr>
        <p:txBody>
          <a:bodyPr>
            <a:normAutofit fontScale="90000"/>
          </a:bodyPr>
          <a:lstStyle/>
          <a:p>
            <a:r>
              <a:rPr lang="el-GR" b="1" dirty="0"/>
              <a:t>Κεφάλαιο 1 (σελ. 9-12)</a:t>
            </a:r>
          </a:p>
        </p:txBody>
      </p:sp>
      <p:sp>
        <p:nvSpPr>
          <p:cNvPr id="3" name="Θέση περιεχομένου 2">
            <a:extLst>
              <a:ext uri="{FF2B5EF4-FFF2-40B4-BE49-F238E27FC236}">
                <a16:creationId xmlns:a16="http://schemas.microsoft.com/office/drawing/2014/main" id="{AE9A2973-FA6D-4D70-A401-928FFFC8AB1A}"/>
              </a:ext>
            </a:extLst>
          </p:cNvPr>
          <p:cNvSpPr>
            <a:spLocks noGrp="1"/>
          </p:cNvSpPr>
          <p:nvPr>
            <p:ph idx="1"/>
          </p:nvPr>
        </p:nvSpPr>
        <p:spPr>
          <a:xfrm>
            <a:off x="1561514" y="1111348"/>
            <a:ext cx="9943098" cy="5417963"/>
          </a:xfrm>
        </p:spPr>
        <p:txBody>
          <a:bodyPr>
            <a:normAutofit lnSpcReduction="10000"/>
          </a:bodyPr>
          <a:lstStyle/>
          <a:p>
            <a:r>
              <a:rPr lang="el-GR" sz="2000" dirty="0"/>
              <a:t>Κόκκινο φανάρι τροχαίας-κίνηση-αφόρητη ζέστη. Εντοπίστε στις πρώτες δύο παραγράφους τα στοιχεία αυτά που δημιουργούν μια ασφυκτική κατάσταση μέσα στο αυτοκίνητο της οικογένειας στον δρόμο για την παραλία. Συμπληρώστε τη φράση: «Κολλημένος/η στην κίνηση με το κόκκινο φανάρι να μη λέει ν’ αλλάξει και τον ιδρώτα να κυλάει στο σώμα μου…» για το καθένα από τα τρία πρόσωπα του κειμένου.</a:t>
            </a:r>
          </a:p>
          <a:p>
            <a:r>
              <a:rPr lang="el-GR" sz="2000" i="1" dirty="0"/>
              <a:t>Ο πατέρας χτυπούσε ρυθμικά τα χέρια του στο τιμόνι. Αργά, γρήγορα, γρηγορότερα. Η μαμά δίπλα του κρατιόταν από το κάθισμα, λες και το ρυθμικό αυτό χτύπημα θα είχε τη δύναμη να την ξεκολλήσει από τη θέση της και να την εκσφενδονίσει πάνω στην καυτή άσφαλτο. </a:t>
            </a:r>
          </a:p>
          <a:p>
            <a:pPr marL="0" indent="0">
              <a:buNone/>
            </a:pPr>
            <a:r>
              <a:rPr lang="el-GR" sz="2000" dirty="0"/>
              <a:t>Χωριστείτε σε ομάδες των τεσσάρων και δραματοποιήστε τη σκηνή ως εξής: οι τρεις θα έχουν έναν από τους τρεις ρόλους (πατέρας, μητέρα, Άννα) και ο τέταρτος θα κρατάει τον ρυθμό χτυπώντας τα δάχτυλά του στο θρανίο (αργά, γρήγορα, γρηγορότερα). Αργό χτύπημα: κάθε πρόσωπο εκφράζει μια σκέψη του. Γρήγορο χτύπημα: κάθε πρόσωπο εκφράζει μια σκέψη του. Γρηγορότερο χτύπημα: κάθε πρόσωπο εκφράζει μια σκέψη του. Καθώς κλιμακώνονται τα χτυπήματα, θα πρέπει να κλιμακώνονται και οι σκέψεις των τριών προσώπων.</a:t>
            </a:r>
          </a:p>
        </p:txBody>
      </p:sp>
    </p:spTree>
    <p:extLst>
      <p:ext uri="{BB962C8B-B14F-4D97-AF65-F5344CB8AC3E}">
        <p14:creationId xmlns:p14="http://schemas.microsoft.com/office/powerpoint/2010/main" val="3358750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182F433-04E7-46BC-883C-98007B1BBCAE}"/>
              </a:ext>
            </a:extLst>
          </p:cNvPr>
          <p:cNvSpPr>
            <a:spLocks noGrp="1"/>
          </p:cNvSpPr>
          <p:nvPr>
            <p:ph idx="1"/>
          </p:nvPr>
        </p:nvSpPr>
        <p:spPr>
          <a:xfrm>
            <a:off x="1955409" y="773723"/>
            <a:ext cx="9549203" cy="5753686"/>
          </a:xfrm>
        </p:spPr>
        <p:txBody>
          <a:bodyPr>
            <a:normAutofit/>
          </a:bodyPr>
          <a:lstStyle/>
          <a:p>
            <a:r>
              <a:rPr lang="el-GR" sz="2200" dirty="0"/>
              <a:t>Κόκκινο πανί ταυρομάχων-λουλουδάτο μαγιό μαμάς: το λουλουδάτο μαγιό της μαμάς μετατρέπεται σε κόκκινο πανί που ανεμίζει μπροστά σε μαινόμενο ταύρο στα μάτια του πατέρα-δυνάστη. Μπορείτε να σκεφτείτε με ποιους τρόπους οι πατέρες-δυνάστες περιορίζουν την ελευθερία των συντρόφων και των παιδιών τους; Ένα κόκκινο ύφασμα περνά από χέρι σε χέρι. Όποιο παιδί το κρατάει καλείται να εκφράσει έναν περιορισμό, μια στέρηση που πιθανόν να βιώνει ένα παιδί που ζει σε ένα τέτοιο περιβάλλον. </a:t>
            </a:r>
          </a:p>
          <a:p>
            <a:pPr marL="0" indent="0">
              <a:buNone/>
            </a:pPr>
            <a:r>
              <a:rPr lang="el-GR" sz="2200" dirty="0"/>
              <a:t>π.χ. </a:t>
            </a:r>
            <a:r>
              <a:rPr lang="el-GR" sz="2200" i="1" dirty="0"/>
              <a:t>Δεν μπορώ να φέρνω φίλους στο σπίτι ούτε να τους συναντώ εκτός σπιτιού.</a:t>
            </a:r>
          </a:p>
          <a:p>
            <a:r>
              <a:rPr lang="el-GR" sz="2200" dirty="0"/>
              <a:t>Τα λογοτεχνικά βιβλία συνήθως ξεκινάνε τη διήγησή τους από κάποιο σημαντικό σημείο στη ζωή του πρωταγωνιστή, από ένα σημείο που κάτι ξεκινά να αλλάζει στη ζωή του. Τι ξεκινά σιγά-σιγά να αλλάζει στη ζωή της Άννας στο πρώτο κεφάλαιο; Ποια σημεία του πρώτου κεφαλαίου μάς δείχνουν πως αρχίζει να διαφοροποιείται ο τρόπος που αντικρίζει τα γεγονότα στη ζωή της; </a:t>
            </a:r>
          </a:p>
          <a:p>
            <a:endParaRPr lang="el-GR" dirty="0"/>
          </a:p>
        </p:txBody>
      </p:sp>
    </p:spTree>
    <p:extLst>
      <p:ext uri="{BB962C8B-B14F-4D97-AF65-F5344CB8AC3E}">
        <p14:creationId xmlns:p14="http://schemas.microsoft.com/office/powerpoint/2010/main" val="3982974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138B156-2ABD-4A15-941B-9DB9EE915540}"/>
              </a:ext>
            </a:extLst>
          </p:cNvPr>
          <p:cNvSpPr>
            <a:spLocks noGrp="1"/>
          </p:cNvSpPr>
          <p:nvPr>
            <p:ph type="title"/>
          </p:nvPr>
        </p:nvSpPr>
        <p:spPr>
          <a:xfrm>
            <a:off x="2592924" y="365124"/>
            <a:ext cx="9294275" cy="599780"/>
          </a:xfrm>
        </p:spPr>
        <p:txBody>
          <a:bodyPr>
            <a:normAutofit fontScale="90000"/>
          </a:bodyPr>
          <a:lstStyle/>
          <a:p>
            <a:pPr algn="ctr"/>
            <a:r>
              <a:rPr lang="el-GR" sz="3200" b="1" dirty="0"/>
              <a:t>Κεφάλαια </a:t>
            </a:r>
            <a:r>
              <a:rPr lang="en-US" sz="3200" b="1" dirty="0"/>
              <a:t>2</a:t>
            </a:r>
            <a:r>
              <a:rPr lang="el-GR" sz="3200" b="1" dirty="0"/>
              <a:t>-3 (σελ.13-20)</a:t>
            </a:r>
            <a:br>
              <a:rPr lang="el-GR" sz="3200" b="1" dirty="0"/>
            </a:br>
            <a:endParaRPr lang="el-GR" sz="3200" b="1" dirty="0"/>
          </a:p>
        </p:txBody>
      </p:sp>
      <p:pic>
        <p:nvPicPr>
          <p:cNvPr id="4" name="Θέση περιεχομένου 3">
            <a:extLst>
              <a:ext uri="{FF2B5EF4-FFF2-40B4-BE49-F238E27FC236}">
                <a16:creationId xmlns:a16="http://schemas.microsoft.com/office/drawing/2014/main" id="{FA5DDE53-F441-4B98-8F11-90E2341FCE72}"/>
              </a:ext>
            </a:extLst>
          </p:cNvPr>
          <p:cNvPicPr>
            <a:picLocks noGrp="1" noChangeAspect="1"/>
          </p:cNvPicPr>
          <p:nvPr>
            <p:ph idx="1"/>
          </p:nvPr>
        </p:nvPicPr>
        <p:blipFill>
          <a:blip r:embed="rId2"/>
          <a:stretch>
            <a:fillRect/>
          </a:stretch>
        </p:blipFill>
        <p:spPr>
          <a:xfrm>
            <a:off x="2433711" y="1003590"/>
            <a:ext cx="8890781" cy="4192172"/>
          </a:xfrm>
          <a:prstGeom prst="rect">
            <a:avLst/>
          </a:prstGeom>
        </p:spPr>
      </p:pic>
      <p:sp>
        <p:nvSpPr>
          <p:cNvPr id="3" name="TextBox 2">
            <a:extLst>
              <a:ext uri="{FF2B5EF4-FFF2-40B4-BE49-F238E27FC236}">
                <a16:creationId xmlns:a16="http://schemas.microsoft.com/office/drawing/2014/main" id="{2D6277DB-BE86-4319-BA5D-EF8C2A042692}"/>
              </a:ext>
            </a:extLst>
          </p:cNvPr>
          <p:cNvSpPr txBox="1"/>
          <p:nvPr/>
        </p:nvSpPr>
        <p:spPr>
          <a:xfrm>
            <a:off x="1899138" y="5725551"/>
            <a:ext cx="9608234" cy="923330"/>
          </a:xfrm>
          <a:prstGeom prst="rect">
            <a:avLst/>
          </a:prstGeom>
          <a:noFill/>
        </p:spPr>
        <p:txBody>
          <a:bodyPr wrap="square" rtlCol="0">
            <a:spAutoFit/>
          </a:bodyPr>
          <a:lstStyle/>
          <a:p>
            <a:r>
              <a:rPr lang="el-GR" dirty="0"/>
              <a:t>Ο φαύλος κύκλος της βίας-Πώς αντιλαμβάνεστε αυτό το σχεδιάγραμμα με βάση όσα έχουμε διαβάσει ως τώρα; Μπορείτε να συσχετίσετε τον φαύλο κύκλο της βίας με τη δυσκολία πολλών θυμάτων να ζητήσουν βοήθεια;</a:t>
            </a:r>
          </a:p>
        </p:txBody>
      </p:sp>
    </p:spTree>
    <p:extLst>
      <p:ext uri="{BB962C8B-B14F-4D97-AF65-F5344CB8AC3E}">
        <p14:creationId xmlns:p14="http://schemas.microsoft.com/office/powerpoint/2010/main" val="2943744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6DDCF61-1393-4FE8-9A8B-02D4173B1CB9}"/>
              </a:ext>
            </a:extLst>
          </p:cNvPr>
          <p:cNvSpPr>
            <a:spLocks noGrp="1"/>
          </p:cNvSpPr>
          <p:nvPr>
            <p:ph idx="1"/>
          </p:nvPr>
        </p:nvSpPr>
        <p:spPr>
          <a:xfrm>
            <a:off x="2589212" y="534572"/>
            <a:ext cx="8915400" cy="5376650"/>
          </a:xfrm>
        </p:spPr>
        <p:txBody>
          <a:bodyPr/>
          <a:lstStyle/>
          <a:p>
            <a:r>
              <a:rPr lang="el-GR" sz="2400" dirty="0"/>
              <a:t>Χρησιμοποιήστε φράσεις από τα τρία πρώτα κεφάλαια και φτιάξτε τον φαύλο κύκλο της βίας που βιώνει η Άννα με τη μαμά της. </a:t>
            </a:r>
          </a:p>
          <a:p>
            <a:pPr marL="0" indent="0">
              <a:buNone/>
            </a:pPr>
            <a:endParaRPr lang="el-GR" sz="2400" dirty="0"/>
          </a:p>
          <a:p>
            <a:r>
              <a:rPr lang="el-GR" sz="2400" dirty="0"/>
              <a:t>Χωριστείτε σε τέσσερις ομάδες. Κάθε ομάδα θα δραματοποιήσει μια σκηνή (ή να ζωγραφίσει) από τα τρία αυτά κεφάλαια που να αναφέρεται σε ένα από τα στάδια του κύκλου της βίας. Οι τέσσερις ομάδες θα σταθούν σχηματίζοντας έναν κύκλο και η δραματοποίηση θα πάρει κυκλική μορφή. </a:t>
            </a:r>
          </a:p>
          <a:p>
            <a:endParaRPr lang="el-GR" sz="2400" dirty="0"/>
          </a:p>
          <a:p>
            <a:endParaRPr lang="el-GR" dirty="0"/>
          </a:p>
        </p:txBody>
      </p:sp>
    </p:spTree>
    <p:extLst>
      <p:ext uri="{BB962C8B-B14F-4D97-AF65-F5344CB8AC3E}">
        <p14:creationId xmlns:p14="http://schemas.microsoft.com/office/powerpoint/2010/main" val="3892374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F609663-794F-48A8-91F0-6DBE2F9787D8}"/>
              </a:ext>
            </a:extLst>
          </p:cNvPr>
          <p:cNvSpPr>
            <a:spLocks noGrp="1"/>
          </p:cNvSpPr>
          <p:nvPr>
            <p:ph idx="1"/>
          </p:nvPr>
        </p:nvSpPr>
        <p:spPr>
          <a:xfrm>
            <a:off x="1758463" y="478301"/>
            <a:ext cx="6203852" cy="6260123"/>
          </a:xfrm>
        </p:spPr>
        <p:txBody>
          <a:bodyPr>
            <a:noAutofit/>
          </a:bodyPr>
          <a:lstStyle/>
          <a:p>
            <a:pPr marL="0" indent="0">
              <a:buNone/>
            </a:pPr>
            <a:r>
              <a:rPr lang="el-GR" sz="2400" b="1" dirty="0"/>
              <a:t>Κεφάλαιο 4, Σελ. </a:t>
            </a:r>
            <a:r>
              <a:rPr lang="en-US" sz="2400" b="1" dirty="0"/>
              <a:t>21-</a:t>
            </a:r>
            <a:r>
              <a:rPr lang="el-GR" sz="2400" b="1" dirty="0"/>
              <a:t>23</a:t>
            </a:r>
          </a:p>
          <a:p>
            <a:pPr marL="0" indent="0">
              <a:buNone/>
            </a:pPr>
            <a:r>
              <a:rPr lang="el-GR" sz="2400" i="1" dirty="0"/>
              <a:t>«Να το πούμε σε κάποιον, μαμά. Πρέπει να το πούμε σε κάποιον». </a:t>
            </a:r>
          </a:p>
          <a:p>
            <a:pPr marL="0" indent="0">
              <a:buNone/>
            </a:pPr>
            <a:r>
              <a:rPr lang="el-GR" sz="2400" i="1" dirty="0"/>
              <a:t>Η μαμά σηκώθηκε απότομα. Η καρέκλα της έπεσε με θόρυβο στο πάτωμα. </a:t>
            </a:r>
          </a:p>
          <a:p>
            <a:pPr marL="0" indent="0">
              <a:buNone/>
            </a:pPr>
            <a:r>
              <a:rPr lang="el-GR" sz="2400" i="1" dirty="0"/>
              <a:t>«Όχι. Ό,τι συμβαίνει μέσα στο σπίτι μας δεν αφορά κανέναν άλλο. Θα του περάσει. Σιγά σιγά θα του περάσει. Κάνει πολλές προσπάθειες να αλλάξει και θα αλλάξει».</a:t>
            </a:r>
          </a:p>
          <a:p>
            <a:pPr marL="0" indent="0">
              <a:buNone/>
            </a:pPr>
            <a:endParaRPr lang="el-GR" sz="2400" i="1" dirty="0"/>
          </a:p>
          <a:p>
            <a:pPr marL="0" indent="0">
              <a:buNone/>
            </a:pPr>
            <a:r>
              <a:rPr lang="el-GR" sz="2400" dirty="0"/>
              <a:t>Η τάξη χωρίζεται σε δύο ομάδες και ετοιμάζει επιχειρήματα υπέρ της μιας από τις δύο απόψεις. </a:t>
            </a:r>
          </a:p>
        </p:txBody>
      </p:sp>
      <p:pic>
        <p:nvPicPr>
          <p:cNvPr id="6" name="Εικόνα 5">
            <a:extLst>
              <a:ext uri="{FF2B5EF4-FFF2-40B4-BE49-F238E27FC236}">
                <a16:creationId xmlns:a16="http://schemas.microsoft.com/office/drawing/2014/main" id="{6CBA1125-CB80-4FA8-BF64-57A5D90B40F6}"/>
              </a:ext>
            </a:extLst>
          </p:cNvPr>
          <p:cNvPicPr>
            <a:picLocks noChangeAspect="1"/>
          </p:cNvPicPr>
          <p:nvPr/>
        </p:nvPicPr>
        <p:blipFill>
          <a:blip r:embed="rId2"/>
          <a:stretch>
            <a:fillRect/>
          </a:stretch>
        </p:blipFill>
        <p:spPr>
          <a:xfrm>
            <a:off x="7962313" y="478301"/>
            <a:ext cx="3972511" cy="6006906"/>
          </a:xfrm>
          <a:prstGeom prst="rect">
            <a:avLst/>
          </a:prstGeom>
        </p:spPr>
      </p:pic>
    </p:spTree>
    <p:extLst>
      <p:ext uri="{BB962C8B-B14F-4D97-AF65-F5344CB8AC3E}">
        <p14:creationId xmlns:p14="http://schemas.microsoft.com/office/powerpoint/2010/main" val="3193334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736A727E-C03F-46EA-9992-6FF2B31FB83C}"/>
              </a:ext>
            </a:extLst>
          </p:cNvPr>
          <p:cNvSpPr>
            <a:spLocks noGrp="1"/>
          </p:cNvSpPr>
          <p:nvPr>
            <p:ph idx="1"/>
          </p:nvPr>
        </p:nvSpPr>
        <p:spPr>
          <a:xfrm>
            <a:off x="2589212" y="520505"/>
            <a:ext cx="8915400" cy="5390717"/>
          </a:xfrm>
        </p:spPr>
        <p:txBody>
          <a:bodyPr/>
          <a:lstStyle/>
          <a:p>
            <a:pPr algn="just"/>
            <a:r>
              <a:rPr lang="el-GR" sz="2200" dirty="0"/>
              <a:t>Στη σελ. 23 η Άννα σκέφτεται πως: [..] </a:t>
            </a:r>
            <a:r>
              <a:rPr lang="el-GR" sz="2200" i="1" dirty="0"/>
              <a:t>Σαν να ξυπνούσαμε κάθε πρωί χαρούμενοι και χαμογελαστοί και να πίναμε πορτοκαλάδα τρώγοντας φρυγανιές με μέλι. Ή σαν να αγκαλιαζόμασταν κάθε βράδυ πριν κοιμηθούμε, λέγοντας «καληνύχτα» και φιλώντας ο ένας τον άλλο απαλά στο μάγουλο. Ποιες </a:t>
            </a:r>
            <a:r>
              <a:rPr lang="el-GR" sz="2200" dirty="0"/>
              <a:t>απλές καθημερινές δραστηριότητες δεν μπορούν να θεωρηθούν δεδομένες στην οικογένεια της Άννας; </a:t>
            </a:r>
          </a:p>
          <a:p>
            <a:pPr marL="0" indent="0" algn="just">
              <a:buNone/>
            </a:pPr>
            <a:endParaRPr lang="el-GR" sz="2200" dirty="0"/>
          </a:p>
          <a:p>
            <a:pPr algn="just"/>
            <a:r>
              <a:rPr lang="el-GR" sz="2200" dirty="0"/>
              <a:t>Σελ. 23 η Άννα σκέφτεται πως: </a:t>
            </a:r>
            <a:r>
              <a:rPr lang="el-GR" sz="2200" i="1" dirty="0"/>
              <a:t>Ήξερα πως το ξύλο δεν είναι αγάπη. </a:t>
            </a:r>
          </a:p>
          <a:p>
            <a:pPr marL="0" indent="0" algn="just">
              <a:buNone/>
            </a:pPr>
            <a:r>
              <a:rPr lang="el-GR" sz="2200" dirty="0"/>
              <a:t>  Γράψτε ένα μικρό κείμενο με τίτλο «Δεν είναι αγάπη» με βάση όσα σκεφτήκατε και νιώσατε διαβάζοντας μέχρι εδώ το βιβλίο. (Ή πέστε προφορικά μια πρόταση ο καθένας για αυτό το θέμα)</a:t>
            </a:r>
          </a:p>
          <a:p>
            <a:endParaRPr lang="el-GR" dirty="0"/>
          </a:p>
        </p:txBody>
      </p:sp>
    </p:spTree>
    <p:extLst>
      <p:ext uri="{BB962C8B-B14F-4D97-AF65-F5344CB8AC3E}">
        <p14:creationId xmlns:p14="http://schemas.microsoft.com/office/powerpoint/2010/main" val="103719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0AA226D-00BA-4D53-8BC6-D1B38A7E593B}"/>
              </a:ext>
            </a:extLst>
          </p:cNvPr>
          <p:cNvSpPr>
            <a:spLocks noGrp="1"/>
          </p:cNvSpPr>
          <p:nvPr>
            <p:ph type="title"/>
          </p:nvPr>
        </p:nvSpPr>
        <p:spPr>
          <a:xfrm>
            <a:off x="2592925" y="624110"/>
            <a:ext cx="8911687" cy="557576"/>
          </a:xfrm>
        </p:spPr>
        <p:txBody>
          <a:bodyPr>
            <a:normAutofit fontScale="90000"/>
          </a:bodyPr>
          <a:lstStyle/>
          <a:p>
            <a:r>
              <a:rPr lang="el-GR" b="1" dirty="0"/>
              <a:t>Κεφ. 5-6 (σελ. 24-29)</a:t>
            </a:r>
          </a:p>
        </p:txBody>
      </p:sp>
      <p:sp>
        <p:nvSpPr>
          <p:cNvPr id="3" name="Θέση περιεχομένου 2">
            <a:extLst>
              <a:ext uri="{FF2B5EF4-FFF2-40B4-BE49-F238E27FC236}">
                <a16:creationId xmlns:a16="http://schemas.microsoft.com/office/drawing/2014/main" id="{5CBFB80A-398F-4CB1-8251-8E58A0A550D0}"/>
              </a:ext>
            </a:extLst>
          </p:cNvPr>
          <p:cNvSpPr>
            <a:spLocks noGrp="1"/>
          </p:cNvSpPr>
          <p:nvPr>
            <p:ph idx="1"/>
          </p:nvPr>
        </p:nvSpPr>
        <p:spPr>
          <a:xfrm>
            <a:off x="2589212" y="1392702"/>
            <a:ext cx="8915400" cy="4518520"/>
          </a:xfrm>
        </p:spPr>
        <p:txBody>
          <a:bodyPr>
            <a:normAutofit/>
          </a:bodyPr>
          <a:lstStyle/>
          <a:p>
            <a:r>
              <a:rPr lang="el-GR" sz="2200" dirty="0"/>
              <a:t>Διηγηθείτε ξανά το κεφάλαιο 5, χρησιμοποιώντας άλλη </a:t>
            </a:r>
            <a:r>
              <a:rPr lang="el-GR" sz="2200" dirty="0" err="1"/>
              <a:t>πρωτοπρόσωπη</a:t>
            </a:r>
            <a:r>
              <a:rPr lang="el-GR" sz="2200" dirty="0"/>
              <a:t> οπτική-του πατέρα ή της μητέρας. Πώς θα άλλαζε η διήγηση αν η αφήγηση γινόταν τριτοπρόσωπη; </a:t>
            </a:r>
          </a:p>
          <a:p>
            <a:pPr marL="0" indent="0">
              <a:buNone/>
            </a:pPr>
            <a:endParaRPr lang="el-GR" sz="2200" dirty="0"/>
          </a:p>
          <a:p>
            <a:r>
              <a:rPr lang="el-GR" sz="2200" dirty="0"/>
              <a:t>Δραματοποιήστε ένα μέρος της σκηνής του τραπεζιού σε ομάδες των τριών και με το σύνθημα  παγώστε στη θέση σας. Θα περνώ και θα ανιχνεύω τη σκέψη σας. Τι σκέφτονταν τα τρία αυτά άτομα όταν ολοκληρώθηκε ο συγκεκριμένος διάλογος;</a:t>
            </a:r>
          </a:p>
          <a:p>
            <a:pPr marL="0" indent="0">
              <a:buNone/>
            </a:pPr>
            <a:endParaRPr lang="el-GR" dirty="0"/>
          </a:p>
        </p:txBody>
      </p:sp>
    </p:spTree>
    <p:extLst>
      <p:ext uri="{BB962C8B-B14F-4D97-AF65-F5344CB8AC3E}">
        <p14:creationId xmlns:p14="http://schemas.microsoft.com/office/powerpoint/2010/main" val="414507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8F3FB29-9FB7-4A63-B1F5-179902027678}"/>
              </a:ext>
            </a:extLst>
          </p:cNvPr>
          <p:cNvSpPr>
            <a:spLocks noGrp="1"/>
          </p:cNvSpPr>
          <p:nvPr>
            <p:ph idx="1"/>
          </p:nvPr>
        </p:nvSpPr>
        <p:spPr>
          <a:xfrm>
            <a:off x="1350498" y="717452"/>
            <a:ext cx="6963508" cy="5193770"/>
          </a:xfrm>
        </p:spPr>
        <p:txBody>
          <a:bodyPr>
            <a:noAutofit/>
          </a:bodyPr>
          <a:lstStyle/>
          <a:p>
            <a:r>
              <a:rPr lang="el-GR" sz="2200" dirty="0"/>
              <a:t>Το κεφάλαιο 6 τελειώνει ως εξής: </a:t>
            </a:r>
            <a:br>
              <a:rPr lang="el-GR" sz="2200" dirty="0"/>
            </a:br>
            <a:br>
              <a:rPr lang="el-GR" sz="2200" dirty="0"/>
            </a:br>
            <a:r>
              <a:rPr lang="el-GR" sz="2200" i="1" dirty="0"/>
              <a:t>Μόνη μου στο σκοτάδι όσο οι υπόλοιποι ήταν παρέα στο φως. Κι εγώ ένιωθα να το λαχταρώ όσο τίποτα άλλο. Το φως. Μονάχα λίγο φως.  </a:t>
            </a:r>
            <a:br>
              <a:rPr lang="el-GR" sz="2200" i="1" dirty="0"/>
            </a:br>
            <a:br>
              <a:rPr lang="el-GR" sz="2200" i="1" dirty="0"/>
            </a:br>
            <a:r>
              <a:rPr lang="el-GR" sz="2200" dirty="0"/>
              <a:t>Ζωγραφίστε στο τετράδιό σας  δύο κύκλους. Ο ένας θα έχει τον τίτλο «Φως» και ο άλλος τον τίτλο «Σκοτάδι».  Συμπληρώστε στον κάθε κύκλο λέξεις και φράσεις που «φωτίζουν» ή «σκοτεινιάζουν» τη ζωή της Άννας. Γράψτε ένα μικρό κείμενο, πεζό ή ποίημα, χρησιμοποιώντας όσα συμπεριλάβατε στους δυο κύκλους.</a:t>
            </a:r>
            <a:br>
              <a:rPr lang="el-GR" sz="2200" dirty="0"/>
            </a:br>
            <a:br>
              <a:rPr lang="el-GR" sz="2200" dirty="0"/>
            </a:br>
            <a:r>
              <a:rPr lang="el-GR" sz="2200" dirty="0"/>
              <a:t> π.χ. Σκοτάδι κάθε που ο ήχος από σπασμένα γυαλιά έφτανε στα αυτιά μου.</a:t>
            </a:r>
          </a:p>
        </p:txBody>
      </p:sp>
      <p:pic>
        <p:nvPicPr>
          <p:cNvPr id="4" name="Εικόνα 3">
            <a:extLst>
              <a:ext uri="{FF2B5EF4-FFF2-40B4-BE49-F238E27FC236}">
                <a16:creationId xmlns:a16="http://schemas.microsoft.com/office/drawing/2014/main" id="{919E5B7A-06AF-4C53-A98E-2DB0AD8EB8B3}"/>
              </a:ext>
            </a:extLst>
          </p:cNvPr>
          <p:cNvPicPr>
            <a:picLocks noChangeAspect="1"/>
          </p:cNvPicPr>
          <p:nvPr/>
        </p:nvPicPr>
        <p:blipFill>
          <a:blip r:embed="rId2"/>
          <a:stretch>
            <a:fillRect/>
          </a:stretch>
        </p:blipFill>
        <p:spPr>
          <a:xfrm>
            <a:off x="8645401" y="243564"/>
            <a:ext cx="3060457" cy="6370872"/>
          </a:xfrm>
          <a:prstGeom prst="rect">
            <a:avLst/>
          </a:prstGeom>
        </p:spPr>
      </p:pic>
    </p:spTree>
    <p:extLst>
      <p:ext uri="{BB962C8B-B14F-4D97-AF65-F5344CB8AC3E}">
        <p14:creationId xmlns:p14="http://schemas.microsoft.com/office/powerpoint/2010/main" val="3710928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A5E0069-C2C8-4B86-AFC9-415A87880C39}"/>
              </a:ext>
            </a:extLst>
          </p:cNvPr>
          <p:cNvSpPr>
            <a:spLocks noGrp="1"/>
          </p:cNvSpPr>
          <p:nvPr>
            <p:ph type="title"/>
          </p:nvPr>
        </p:nvSpPr>
        <p:spPr/>
        <p:txBody>
          <a:bodyPr/>
          <a:lstStyle/>
          <a:p>
            <a:r>
              <a:rPr lang="el-GR" b="1" dirty="0"/>
              <a:t>Κεφάλαια 7-9 (σελ.30-39)</a:t>
            </a:r>
          </a:p>
        </p:txBody>
      </p:sp>
      <p:sp>
        <p:nvSpPr>
          <p:cNvPr id="3" name="Θέση περιεχομένου 2">
            <a:extLst>
              <a:ext uri="{FF2B5EF4-FFF2-40B4-BE49-F238E27FC236}">
                <a16:creationId xmlns:a16="http://schemas.microsoft.com/office/drawing/2014/main" id="{84477A88-E01E-414C-87E1-5E90A974616C}"/>
              </a:ext>
            </a:extLst>
          </p:cNvPr>
          <p:cNvSpPr>
            <a:spLocks noGrp="1"/>
          </p:cNvSpPr>
          <p:nvPr>
            <p:ph idx="1"/>
          </p:nvPr>
        </p:nvSpPr>
        <p:spPr>
          <a:xfrm>
            <a:off x="1167618" y="1406769"/>
            <a:ext cx="10336994" cy="5092505"/>
          </a:xfrm>
        </p:spPr>
        <p:txBody>
          <a:bodyPr>
            <a:normAutofit lnSpcReduction="10000"/>
          </a:bodyPr>
          <a:lstStyle/>
          <a:p>
            <a:r>
              <a:rPr lang="el-GR" sz="2200" dirty="0"/>
              <a:t>Ζωγραφίστε μια μεγάλη φιγούρα σε λευκό χαρτί, τη φιγούρα της Άννας. Συμπληρώστε μέσα στη φιγούρα λέξεις και φράσεις που εκφράζουν τα όσα βίωσε η Άννα στα τρία αυτά κεφάλαια. </a:t>
            </a:r>
          </a:p>
          <a:p>
            <a:r>
              <a:rPr lang="el-GR" sz="2200" dirty="0"/>
              <a:t>Με παντομίμα παρουσιάστε τις εναλλαγές στη συμπεριφορά του πατέρα στα κεφάλαια αυτά. Τα άλλα παιδιά της ομάδας υποστηρίξτε την παντομίμα έχοντας τον ρόλο αφηγητή των διαφόρων σημείων που θα παρουσιαστούν. </a:t>
            </a:r>
          </a:p>
          <a:p>
            <a:r>
              <a:rPr lang="el-GR" sz="2200" dirty="0"/>
              <a:t>Στο τέλος του κεφαλαίου 7 η Άννα σκέφτεται: </a:t>
            </a:r>
            <a:r>
              <a:rPr lang="el-GR" sz="2200" i="1" dirty="0"/>
              <a:t>Δεν μπόρεσα ποτέ να καταλάβω πώς κατάφερνε πάντα να ακροβατεί με τόση ευκολία ανάμεσα σε δύο διαμετρικά αντίθετες καταστάσεις; Να μεταμορφώνει την απόλυτη λιακάδα σε σύννεφο, τα λόγια αγάπης σε βρισιές, τις αγκαλιές σε ξύλο; Πώς έκανε πάντοτε τα πυροτεχνήματα να μοιάζουν με </a:t>
            </a:r>
            <a:r>
              <a:rPr lang="el-GR" sz="2200" i="1" dirty="0" err="1"/>
              <a:t>πυρομαχικά</a:t>
            </a:r>
            <a:r>
              <a:rPr lang="el-GR" sz="2200" i="1" dirty="0"/>
              <a:t>;</a:t>
            </a:r>
          </a:p>
          <a:p>
            <a:pPr marL="0" indent="0">
              <a:buNone/>
            </a:pPr>
            <a:r>
              <a:rPr lang="el-GR" sz="2200" i="1" dirty="0"/>
              <a:t> </a:t>
            </a:r>
            <a:r>
              <a:rPr lang="el-GR" sz="2200" dirty="0"/>
              <a:t>Γράψτε περισσότερες ανάλογες φράσεις που να δείχνουν τις διαμετρικά αντίθετες συμπεριφορές του πατέρα.</a:t>
            </a:r>
          </a:p>
          <a:p>
            <a:endParaRPr lang="el-GR" dirty="0"/>
          </a:p>
        </p:txBody>
      </p:sp>
    </p:spTree>
    <p:extLst>
      <p:ext uri="{BB962C8B-B14F-4D97-AF65-F5344CB8AC3E}">
        <p14:creationId xmlns:p14="http://schemas.microsoft.com/office/powerpoint/2010/main" val="4148282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8331AE6-2DE3-4F54-931C-916C696119A7}"/>
              </a:ext>
            </a:extLst>
          </p:cNvPr>
          <p:cNvSpPr>
            <a:spLocks noGrp="1"/>
          </p:cNvSpPr>
          <p:nvPr>
            <p:ph idx="1"/>
          </p:nvPr>
        </p:nvSpPr>
        <p:spPr>
          <a:xfrm>
            <a:off x="2589212" y="548639"/>
            <a:ext cx="8915400" cy="5809957"/>
          </a:xfrm>
        </p:spPr>
        <p:txBody>
          <a:bodyPr>
            <a:normAutofit fontScale="92500"/>
          </a:bodyPr>
          <a:lstStyle/>
          <a:p>
            <a:r>
              <a:rPr lang="el-GR" sz="2200" dirty="0"/>
              <a:t>Δημιουργήστε μια </a:t>
            </a:r>
            <a:r>
              <a:rPr lang="el-GR" sz="2200" dirty="0" err="1"/>
              <a:t>ηχοϊστορία</a:t>
            </a:r>
            <a:r>
              <a:rPr lang="el-GR" sz="2200" dirty="0"/>
              <a:t> για τα κεφάλαια 8-9. Πρώτα καταγράψτε σημεία που σκοπεύετε να συμπεριλάβετε στην </a:t>
            </a:r>
            <a:r>
              <a:rPr lang="el-GR" sz="2200" dirty="0" err="1"/>
              <a:t>ηχοϊστορία</a:t>
            </a:r>
            <a:r>
              <a:rPr lang="el-GR" sz="2200" dirty="0"/>
              <a:t> σας και έπειτα αποφασίστε με ποιον ήχο θα παρουσιαστεί κάθε σημείο. Μπορείτε ακόμα να επιλέξετε ορχηστρικά κομμάτια ή σάουντρακ από ταινίες για να ντύσετε το κάθε σημείο. Γράψτε ένα μικρό κείμενο που θα χρησιμοποιηθεί κατά τη διάρκεια της παρουσίασης της </a:t>
            </a:r>
            <a:r>
              <a:rPr lang="el-GR" sz="2200" dirty="0" err="1"/>
              <a:t>ηχοϊστορίας</a:t>
            </a:r>
            <a:r>
              <a:rPr lang="el-GR" sz="2200" dirty="0"/>
              <a:t>.</a:t>
            </a:r>
          </a:p>
          <a:p>
            <a:r>
              <a:rPr lang="el-GR" sz="2200" dirty="0"/>
              <a:t>Προς το τέλος του κεφαλαίου 8 η Άννα σκέφτεται: </a:t>
            </a:r>
            <a:r>
              <a:rPr lang="el-GR" sz="2200" i="1" dirty="0"/>
              <a:t>Περάσαμε μέσα από το πλήθος που είχε ξαφνικά βουβαθεί· όλοι στέκονταν απλώς εκεί και παρακολουθούσαν τον εξευτελισμό μου.</a:t>
            </a:r>
            <a:r>
              <a:rPr lang="el-GR" sz="2200" dirty="0"/>
              <a:t> </a:t>
            </a:r>
          </a:p>
          <a:p>
            <a:pPr marL="0" indent="0">
              <a:buNone/>
            </a:pPr>
            <a:r>
              <a:rPr lang="el-GR" sz="2200" dirty="0"/>
              <a:t> Οι βουβοί θεατές του εξευτελισμού της Άννας. Πώς αντιδρούμε συνήθως και πώς θα μπορούσαμε να αντιδράσουμε αν γίνουμε ποτέ θεατές παρόμοιων γεγονότων; </a:t>
            </a:r>
          </a:p>
          <a:p>
            <a:pPr marL="0" indent="0">
              <a:buNone/>
            </a:pPr>
            <a:r>
              <a:rPr lang="el-GR" sz="2200" dirty="0"/>
              <a:t>Ξαναγράψτε τη σκηνή από την οπτική ενός ατόμου ανάμεσα στο πλήθος. Ξαναγράψτε ή δραματοποιήστε τη σκηνή βάζοντας αυτή τη φορά τον περίγυρο της Άννας να αντιδρά.</a:t>
            </a:r>
          </a:p>
          <a:p>
            <a:endParaRPr lang="el-GR" dirty="0"/>
          </a:p>
        </p:txBody>
      </p:sp>
    </p:spTree>
    <p:extLst>
      <p:ext uri="{BB962C8B-B14F-4D97-AF65-F5344CB8AC3E}">
        <p14:creationId xmlns:p14="http://schemas.microsoft.com/office/powerpoint/2010/main" val="707088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50A992B-FF58-4869-90FC-04CC6094CBB9}"/>
              </a:ext>
            </a:extLst>
          </p:cNvPr>
          <p:cNvSpPr>
            <a:spLocks noGrp="1"/>
          </p:cNvSpPr>
          <p:nvPr>
            <p:ph idx="1"/>
          </p:nvPr>
        </p:nvSpPr>
        <p:spPr>
          <a:xfrm>
            <a:off x="1674055" y="196949"/>
            <a:ext cx="6428935" cy="6344528"/>
          </a:xfrm>
        </p:spPr>
        <p:txBody>
          <a:bodyPr>
            <a:noAutofit/>
          </a:bodyPr>
          <a:lstStyle/>
          <a:p>
            <a:r>
              <a:rPr lang="el-GR" sz="2200" dirty="0"/>
              <a:t>Προς το τέλος του κεφαλαίου 9 ο πατέρας της Άννας τη χαστουκίζει για πρώτη φορά στο μάγουλο. </a:t>
            </a:r>
            <a:br>
              <a:rPr lang="el-GR" sz="2200" dirty="0"/>
            </a:br>
            <a:br>
              <a:rPr lang="el-GR" sz="2200" dirty="0"/>
            </a:br>
            <a:r>
              <a:rPr lang="el-GR" sz="2200" dirty="0"/>
              <a:t>Η Άννα σκέφτεται πως: Κι ήταν σαν να ξεχείλισε το παράπονο που στοιβαζόταν τόσα χρόνια μέσα στην ψυχή μου. 	</a:t>
            </a:r>
            <a:br>
              <a:rPr lang="el-GR" sz="2200" dirty="0"/>
            </a:br>
            <a:br>
              <a:rPr lang="el-GR" sz="2200" dirty="0"/>
            </a:br>
            <a:r>
              <a:rPr lang="el-GR" sz="2200" dirty="0"/>
              <a:t>Νιώθει ντροπή για τον πατέρα της που δεν ξέρει άλλον τρόπο από το ξύλο και ντροπή για τη μαμά της που δέχεται να κρατάει φυλαγμένη πίσω από τέσσερις τοίχους τέτοια αδικία. Νιώθει ντροπή για την ίδια που ακόμα και τις φορές μου μισεί τον πατέρα της τον αγαπά.</a:t>
            </a:r>
          </a:p>
          <a:p>
            <a:pPr marL="0" indent="0">
              <a:buNone/>
            </a:pPr>
            <a:r>
              <a:rPr lang="el-GR" sz="2200" dirty="0"/>
              <a:t>Πώς είναι δυνατόν κάποιος να αγαπά και ταυτόχρονα να μισεί κάποιον;</a:t>
            </a:r>
          </a:p>
          <a:p>
            <a:endParaRPr lang="el-GR" sz="2200" dirty="0"/>
          </a:p>
        </p:txBody>
      </p:sp>
      <p:pic>
        <p:nvPicPr>
          <p:cNvPr id="4" name="Εικόνα 3">
            <a:extLst>
              <a:ext uri="{FF2B5EF4-FFF2-40B4-BE49-F238E27FC236}">
                <a16:creationId xmlns:a16="http://schemas.microsoft.com/office/drawing/2014/main" id="{0C7E2C6C-3469-4F33-BC63-A7FC23F9DFC0}"/>
              </a:ext>
            </a:extLst>
          </p:cNvPr>
          <p:cNvPicPr>
            <a:picLocks noChangeAspect="1"/>
          </p:cNvPicPr>
          <p:nvPr/>
        </p:nvPicPr>
        <p:blipFill>
          <a:blip r:embed="rId2"/>
          <a:stretch>
            <a:fillRect/>
          </a:stretch>
        </p:blipFill>
        <p:spPr>
          <a:xfrm>
            <a:off x="8367782" y="709862"/>
            <a:ext cx="3475021" cy="4481115"/>
          </a:xfrm>
          <a:prstGeom prst="rect">
            <a:avLst/>
          </a:prstGeom>
        </p:spPr>
      </p:pic>
    </p:spTree>
    <p:extLst>
      <p:ext uri="{BB962C8B-B14F-4D97-AF65-F5344CB8AC3E}">
        <p14:creationId xmlns:p14="http://schemas.microsoft.com/office/powerpoint/2010/main" val="2657340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6D042B9-A67B-4902-9676-3C9294D4DCF0}"/>
              </a:ext>
            </a:extLst>
          </p:cNvPr>
          <p:cNvSpPr>
            <a:spLocks noGrp="1"/>
          </p:cNvSpPr>
          <p:nvPr>
            <p:ph idx="1"/>
          </p:nvPr>
        </p:nvSpPr>
        <p:spPr>
          <a:xfrm>
            <a:off x="2589212" y="506437"/>
            <a:ext cx="4219551" cy="5404785"/>
          </a:xfrm>
        </p:spPr>
        <p:txBody>
          <a:bodyPr>
            <a:normAutofit fontScale="92500"/>
          </a:bodyPr>
          <a:lstStyle/>
          <a:p>
            <a:r>
              <a:rPr lang="el-GR" sz="2400" dirty="0"/>
              <a:t>Γράψτε ένα σχηματικό ποίημα που οι στίχοι του να σχηματίζουν το σπίτι της Άννας για να επεκτείνετε τις σκέψεις της. </a:t>
            </a:r>
          </a:p>
          <a:p>
            <a:r>
              <a:rPr lang="el-GR" sz="2400" dirty="0"/>
              <a:t>Γράψτε ένα ποίημα που οι στίχοι του να σχηματίζουν μια παλάμη για να εκφράσετε τα συναισθήματα της Άννας την ώρα που τη χαστούκισε ο πατέρας της.</a:t>
            </a:r>
            <a:br>
              <a:rPr lang="el-GR" sz="2400" dirty="0"/>
            </a:br>
            <a:br>
              <a:rPr lang="el-GR" sz="2400" dirty="0"/>
            </a:br>
            <a:endParaRPr lang="el-GR" sz="2400" dirty="0"/>
          </a:p>
        </p:txBody>
      </p:sp>
      <p:pic>
        <p:nvPicPr>
          <p:cNvPr id="4" name="Εικόνα 3">
            <a:extLst>
              <a:ext uri="{FF2B5EF4-FFF2-40B4-BE49-F238E27FC236}">
                <a16:creationId xmlns:a16="http://schemas.microsoft.com/office/drawing/2014/main" id="{CC1B1A25-61A4-4BB4-910C-27B809286139}"/>
              </a:ext>
            </a:extLst>
          </p:cNvPr>
          <p:cNvPicPr>
            <a:picLocks noChangeAspect="1"/>
          </p:cNvPicPr>
          <p:nvPr/>
        </p:nvPicPr>
        <p:blipFill>
          <a:blip r:embed="rId2"/>
          <a:stretch>
            <a:fillRect/>
          </a:stretch>
        </p:blipFill>
        <p:spPr>
          <a:xfrm>
            <a:off x="8018586" y="249701"/>
            <a:ext cx="3573193" cy="3618914"/>
          </a:xfrm>
          <a:prstGeom prst="rect">
            <a:avLst/>
          </a:prstGeom>
        </p:spPr>
      </p:pic>
      <p:pic>
        <p:nvPicPr>
          <p:cNvPr id="5" name="Εικόνα 4">
            <a:extLst>
              <a:ext uri="{FF2B5EF4-FFF2-40B4-BE49-F238E27FC236}">
                <a16:creationId xmlns:a16="http://schemas.microsoft.com/office/drawing/2014/main" id="{C2B7A105-C102-4445-ADDB-8211126942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4346" y="3967089"/>
            <a:ext cx="3207434" cy="2641210"/>
          </a:xfrm>
          <a:prstGeom prst="rect">
            <a:avLst/>
          </a:prstGeom>
        </p:spPr>
      </p:pic>
    </p:spTree>
    <p:extLst>
      <p:ext uri="{BB962C8B-B14F-4D97-AF65-F5344CB8AC3E}">
        <p14:creationId xmlns:p14="http://schemas.microsoft.com/office/powerpoint/2010/main" val="1119850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D9F071-49C7-4C4D-A0F4-8CBC36DA9DEA}"/>
              </a:ext>
            </a:extLst>
          </p:cNvPr>
          <p:cNvSpPr>
            <a:spLocks noGrp="1"/>
          </p:cNvSpPr>
          <p:nvPr>
            <p:ph type="title"/>
          </p:nvPr>
        </p:nvSpPr>
        <p:spPr>
          <a:xfrm>
            <a:off x="2592925" y="624110"/>
            <a:ext cx="8911687" cy="627915"/>
          </a:xfrm>
        </p:spPr>
        <p:txBody>
          <a:bodyPr>
            <a:normAutofit fontScale="90000"/>
          </a:bodyPr>
          <a:lstStyle/>
          <a:p>
            <a:r>
              <a:rPr lang="el-GR" b="1" dirty="0"/>
              <a:t>Κεφάλαια 10-11 (σελ.40-49)</a:t>
            </a:r>
          </a:p>
        </p:txBody>
      </p:sp>
      <p:sp>
        <p:nvSpPr>
          <p:cNvPr id="3" name="Θέση περιεχομένου 2">
            <a:extLst>
              <a:ext uri="{FF2B5EF4-FFF2-40B4-BE49-F238E27FC236}">
                <a16:creationId xmlns:a16="http://schemas.microsoft.com/office/drawing/2014/main" id="{F8963755-F5FD-4E63-B749-123E8E8BFDA5}"/>
              </a:ext>
            </a:extLst>
          </p:cNvPr>
          <p:cNvSpPr>
            <a:spLocks noGrp="1"/>
          </p:cNvSpPr>
          <p:nvPr>
            <p:ph idx="1"/>
          </p:nvPr>
        </p:nvSpPr>
        <p:spPr>
          <a:xfrm>
            <a:off x="2589212" y="1378634"/>
            <a:ext cx="8915400" cy="5106572"/>
          </a:xfrm>
        </p:spPr>
        <p:txBody>
          <a:bodyPr>
            <a:normAutofit fontScale="92500"/>
          </a:bodyPr>
          <a:lstStyle/>
          <a:p>
            <a:r>
              <a:rPr lang="el-GR" sz="2200" dirty="0"/>
              <a:t>Η Άννα παρομοιάζει το κλειστοφοβικό συναίσθημα της παγίδευσης που νιώθει με το θόρυβο των φτερών της μύγας που προσπαθεί να βρει ανοιχτό τζάμι στο αυτοκίνητο για να ελευθερωθεί. </a:t>
            </a:r>
            <a:br>
              <a:rPr lang="el-GR" sz="2200" dirty="0"/>
            </a:br>
            <a:endParaRPr lang="el-GR" sz="2200" dirty="0"/>
          </a:p>
          <a:p>
            <a:pPr marL="0" indent="0">
              <a:buNone/>
            </a:pPr>
            <a:r>
              <a:rPr lang="el-GR" sz="2200" dirty="0"/>
              <a:t>Με ποιες άλλες φράσεις και παρομοιώσεις θα μπορούσατε να περιγράψετε το κλειστοφοβικό συναίσθημα που νιώθει ένα άτομο που βιώνει ενδοοικογενειακή βία.</a:t>
            </a:r>
          </a:p>
          <a:p>
            <a:r>
              <a:rPr lang="el-GR" sz="2200" dirty="0"/>
              <a:t>Εντοπίστε στα κεφάλαια αυτά στοιχεία της συμπεριφοράς της γιαγιάς και του παππού (από τα λεγόμενα της γιαγιάς) της Άννας και σχολιάστε  πώς οι συμπεριφορά των γονέων της μαμάς της Άννας μπορεί να την επηρέασε στην επιλογή συντρόφου αλλά και στην παραμονή της για χρόνια σε μια κακοποιητική σχέση. </a:t>
            </a:r>
          </a:p>
          <a:p>
            <a:pPr marL="0" indent="0">
              <a:buNone/>
            </a:pPr>
            <a:r>
              <a:rPr lang="el-GR" sz="2200" dirty="0"/>
              <a:t>Μελετήστε με την βοήθεια του δασκάλου σας το άρθρο</a:t>
            </a:r>
            <a:r>
              <a:rPr lang="en-US" sz="2200" dirty="0">
                <a:hlinkClick r:id="rId2"/>
              </a:rPr>
              <a:t>«People who were abused as children are more likely to be abused as an adult»</a:t>
            </a:r>
            <a:br>
              <a:rPr lang="el-GR" dirty="0"/>
            </a:br>
            <a:endParaRPr lang="el-GR" dirty="0"/>
          </a:p>
        </p:txBody>
      </p:sp>
    </p:spTree>
    <p:extLst>
      <p:ext uri="{BB962C8B-B14F-4D97-AF65-F5344CB8AC3E}">
        <p14:creationId xmlns:p14="http://schemas.microsoft.com/office/powerpoint/2010/main" val="3138966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708233DB-999A-4BFE-8574-BD54B6E57E7A}"/>
              </a:ext>
            </a:extLst>
          </p:cNvPr>
          <p:cNvSpPr>
            <a:spLocks noGrp="1"/>
          </p:cNvSpPr>
          <p:nvPr>
            <p:ph idx="1"/>
          </p:nvPr>
        </p:nvSpPr>
        <p:spPr>
          <a:xfrm>
            <a:off x="2589212" y="675249"/>
            <a:ext cx="5752930" cy="5235973"/>
          </a:xfrm>
        </p:spPr>
        <p:txBody>
          <a:bodyPr/>
          <a:lstStyle/>
          <a:p>
            <a:r>
              <a:rPr lang="el-GR" sz="2400" dirty="0"/>
              <a:t>Στη σελ. 47 η Άννα νιώθει την ανάγκη να αρπάξει τη γιαγιά της από τους ώμους, να την ταρακουνήσει και να της πει: </a:t>
            </a:r>
            <a:r>
              <a:rPr lang="el-GR" sz="2400" i="1" dirty="0"/>
              <a:t>Είναι το παιδί σου. Σε έχει ανάγκη. Δεν το καταλαβαίνεις; Σήκω και κάνε κάτι. </a:t>
            </a:r>
            <a:r>
              <a:rPr lang="el-GR" sz="2400" dirty="0"/>
              <a:t>Τι άλλο θα μπορούσε να πει η Άννα στη γιαγιά της; Η μαμά της Άννας στη μαμά της; Πώς θα εξελισσόταν ένας διάλογος, αν οι δυο τους είχαν μια υγιή σχέση και ένα υγιές οικογενειακό παρελθόν; </a:t>
            </a:r>
          </a:p>
          <a:p>
            <a:pPr marL="0" indent="0">
              <a:buNone/>
            </a:pPr>
            <a:r>
              <a:rPr lang="el-GR" dirty="0"/>
              <a:t>	</a:t>
            </a:r>
          </a:p>
        </p:txBody>
      </p:sp>
      <p:pic>
        <p:nvPicPr>
          <p:cNvPr id="4" name="Εικόνα 3">
            <a:extLst>
              <a:ext uri="{FF2B5EF4-FFF2-40B4-BE49-F238E27FC236}">
                <a16:creationId xmlns:a16="http://schemas.microsoft.com/office/drawing/2014/main" id="{650C78FD-D88F-4501-A135-967DECB72EEE}"/>
              </a:ext>
            </a:extLst>
          </p:cNvPr>
          <p:cNvPicPr>
            <a:picLocks noChangeAspect="1"/>
          </p:cNvPicPr>
          <p:nvPr/>
        </p:nvPicPr>
        <p:blipFill>
          <a:blip r:embed="rId2"/>
          <a:stretch>
            <a:fillRect/>
          </a:stretch>
        </p:blipFill>
        <p:spPr>
          <a:xfrm>
            <a:off x="8660399" y="252708"/>
            <a:ext cx="3255546" cy="6352583"/>
          </a:xfrm>
          <a:prstGeom prst="rect">
            <a:avLst/>
          </a:prstGeom>
        </p:spPr>
      </p:pic>
    </p:spTree>
    <p:extLst>
      <p:ext uri="{BB962C8B-B14F-4D97-AF65-F5344CB8AC3E}">
        <p14:creationId xmlns:p14="http://schemas.microsoft.com/office/powerpoint/2010/main" val="4803813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499D798B-0E61-4B78-92A5-8AA28F06BE7E}"/>
              </a:ext>
            </a:extLst>
          </p:cNvPr>
          <p:cNvSpPr>
            <a:spLocks noGrp="1"/>
          </p:cNvSpPr>
          <p:nvPr>
            <p:ph idx="1"/>
          </p:nvPr>
        </p:nvSpPr>
        <p:spPr>
          <a:xfrm>
            <a:off x="1519312" y="379829"/>
            <a:ext cx="5992836" cy="6260122"/>
          </a:xfrm>
        </p:spPr>
        <p:txBody>
          <a:bodyPr>
            <a:normAutofit lnSpcReduction="10000"/>
          </a:bodyPr>
          <a:lstStyle/>
          <a:p>
            <a:r>
              <a:rPr lang="el-GR" sz="2400" dirty="0"/>
              <a:t>Στο τέλος του κεφαλαίου 11 η Άννα σκέφτεται πως η μαμά της θεωρούσε πως ο σύζυγός της </a:t>
            </a:r>
            <a:r>
              <a:rPr lang="el-GR" sz="2400" i="1" dirty="0"/>
              <a:t>ήταν πράγματι η πιο ενδιαφέρουσα ιστορία του κόσμου .</a:t>
            </a:r>
          </a:p>
          <a:p>
            <a:pPr marL="0" indent="0">
              <a:buNone/>
            </a:pPr>
            <a:r>
              <a:rPr lang="el-GR" sz="2400" dirty="0"/>
              <a:t>Συζητήστε ή γράψτε ένα κείμενο ή ένα ποίημα με τίτλο «Η πιο ενδιαφέρουσα ιστορία του κόσμου». Μπορείτε να χρησιμοποιήσετε  τις γνώσεις που αποκτήσατε  ως τώρα για τον φαύλο κύκλο της βίας, για τα παιδιά που ως θύματα ενδοοικογενειακής βίας έχουν περισσότερες πιθανότητες να επιλέξουν έναν κακοποιητικό σύντροφο, για τις ψευδαισθήσεις που διατηρεί ένα θύμα ενδοοικογενειακής βίας πως ο θύτης κάποτε θα αλλάξει, κλπ.</a:t>
            </a:r>
          </a:p>
          <a:p>
            <a:endParaRPr lang="el-GR" dirty="0"/>
          </a:p>
        </p:txBody>
      </p:sp>
      <p:pic>
        <p:nvPicPr>
          <p:cNvPr id="5" name="Εικόνα 4">
            <a:extLst>
              <a:ext uri="{FF2B5EF4-FFF2-40B4-BE49-F238E27FC236}">
                <a16:creationId xmlns:a16="http://schemas.microsoft.com/office/drawing/2014/main" id="{3B803BC4-558F-4131-A1C4-00B7BB7D9810}"/>
              </a:ext>
            </a:extLst>
          </p:cNvPr>
          <p:cNvPicPr>
            <a:picLocks noChangeAspect="1"/>
          </p:cNvPicPr>
          <p:nvPr/>
        </p:nvPicPr>
        <p:blipFill>
          <a:blip r:embed="rId2"/>
          <a:stretch>
            <a:fillRect/>
          </a:stretch>
        </p:blipFill>
        <p:spPr>
          <a:xfrm>
            <a:off x="7512147" y="218049"/>
            <a:ext cx="4679853" cy="6421902"/>
          </a:xfrm>
          <a:prstGeom prst="rect">
            <a:avLst/>
          </a:prstGeom>
        </p:spPr>
      </p:pic>
    </p:spTree>
    <p:extLst>
      <p:ext uri="{BB962C8B-B14F-4D97-AF65-F5344CB8AC3E}">
        <p14:creationId xmlns:p14="http://schemas.microsoft.com/office/powerpoint/2010/main" val="3106946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564BBF-733E-416A-B50D-972B881A6AE8}"/>
              </a:ext>
            </a:extLst>
          </p:cNvPr>
          <p:cNvSpPr>
            <a:spLocks noGrp="1"/>
          </p:cNvSpPr>
          <p:nvPr>
            <p:ph type="title"/>
          </p:nvPr>
        </p:nvSpPr>
        <p:spPr>
          <a:xfrm>
            <a:off x="2592925" y="624110"/>
            <a:ext cx="8911687" cy="670118"/>
          </a:xfrm>
        </p:spPr>
        <p:txBody>
          <a:bodyPr/>
          <a:lstStyle/>
          <a:p>
            <a:r>
              <a:rPr lang="el-GR" b="1" dirty="0"/>
              <a:t>Κεφάλαια 12-16 (σελ.50-65)</a:t>
            </a:r>
          </a:p>
        </p:txBody>
      </p:sp>
      <p:sp>
        <p:nvSpPr>
          <p:cNvPr id="3" name="Θέση περιεχομένου 2">
            <a:extLst>
              <a:ext uri="{FF2B5EF4-FFF2-40B4-BE49-F238E27FC236}">
                <a16:creationId xmlns:a16="http://schemas.microsoft.com/office/drawing/2014/main" id="{4F925AC0-CB6F-47C8-8E89-547BF53B277E}"/>
              </a:ext>
            </a:extLst>
          </p:cNvPr>
          <p:cNvSpPr>
            <a:spLocks noGrp="1"/>
          </p:cNvSpPr>
          <p:nvPr>
            <p:ph idx="1"/>
          </p:nvPr>
        </p:nvSpPr>
        <p:spPr>
          <a:xfrm>
            <a:off x="2589212" y="1547446"/>
            <a:ext cx="8915400" cy="4363776"/>
          </a:xfrm>
        </p:spPr>
        <p:txBody>
          <a:bodyPr/>
          <a:lstStyle/>
          <a:p>
            <a:r>
              <a:rPr lang="el-GR" sz="2200" dirty="0"/>
              <a:t>Στη σελ. 51 μια σκέψη επαναλαμβάνεται στο μυαλό της Άννας. </a:t>
            </a:r>
            <a:r>
              <a:rPr lang="el-GR" sz="2200" i="1" dirty="0"/>
              <a:t>Έχει αλλάξει, έχει αλλάξει, έχει αλλάξει […]. </a:t>
            </a:r>
            <a:r>
              <a:rPr lang="el-GR" sz="2200" dirty="0"/>
              <a:t>Η Άννα τη διώχνει με την ίδια κίνηση που θα έδιωχνε μια μύγα που κάθισε πάνω στο φαγητό της. </a:t>
            </a:r>
          </a:p>
          <a:p>
            <a:pPr marL="0" indent="0">
              <a:buNone/>
            </a:pPr>
            <a:r>
              <a:rPr lang="el-GR" sz="2200" dirty="0"/>
              <a:t>Σηκωθείτε όρθιοι και μεταμορφωθείτε σε ενοχλητικές μύγες/ενοχλητικές σκέψεις που μπορεί να κάνει ένα άτομο θύμα ενδοοικογενειακής βίας που πιστεύει πως ο θύτης μπορεί να αλλάξει. </a:t>
            </a:r>
          </a:p>
          <a:p>
            <a:pPr marL="0" indent="0">
              <a:buNone/>
            </a:pPr>
            <a:endParaRPr lang="el-GR" dirty="0"/>
          </a:p>
        </p:txBody>
      </p:sp>
      <p:pic>
        <p:nvPicPr>
          <p:cNvPr id="4" name="Fly sound  _ Bruit de mouche _ Fly sound effect _ Fliegen geräusch">
            <a:hlinkClick r:id="" action="ppaction://media"/>
            <a:extLst>
              <a:ext uri="{FF2B5EF4-FFF2-40B4-BE49-F238E27FC236}">
                <a16:creationId xmlns:a16="http://schemas.microsoft.com/office/drawing/2014/main" id="{F828E05D-6A02-40A9-BC22-6A265E41D81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709096" y="4093259"/>
            <a:ext cx="4328160" cy="2434590"/>
          </a:xfrm>
          <a:prstGeom prst="rect">
            <a:avLst/>
          </a:prstGeom>
        </p:spPr>
      </p:pic>
    </p:spTree>
    <p:extLst>
      <p:ext uri="{BB962C8B-B14F-4D97-AF65-F5344CB8AC3E}">
        <p14:creationId xmlns:p14="http://schemas.microsoft.com/office/powerpoint/2010/main" val="120599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0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7F5A5BB-768E-43AB-96B9-F92924A38902}"/>
              </a:ext>
            </a:extLst>
          </p:cNvPr>
          <p:cNvSpPr>
            <a:spLocks noGrp="1"/>
          </p:cNvSpPr>
          <p:nvPr>
            <p:ph idx="1"/>
          </p:nvPr>
        </p:nvSpPr>
        <p:spPr>
          <a:xfrm>
            <a:off x="2589212" y="450166"/>
            <a:ext cx="8915400" cy="5461056"/>
          </a:xfrm>
        </p:spPr>
        <p:txBody>
          <a:bodyPr/>
          <a:lstStyle/>
          <a:p>
            <a:r>
              <a:rPr lang="el-GR" sz="2200" dirty="0"/>
              <a:t>Στα κεφάλαια 13 και 14 υπάρχει κλιμάκωση της ιστορίας με την κλιμάκωση της βίας που βιώνουν οι δύο γυναίκες. Η βία φτάνει σχεδόν μέχρι το σημείο του φόνου. Πιστεύετε ότι είναι υπερβολική η εξέλιξη της ιστορίας με αυτό τον τρόπο;</a:t>
            </a:r>
          </a:p>
          <a:p>
            <a:endParaRPr lang="el-GR" dirty="0"/>
          </a:p>
        </p:txBody>
      </p:sp>
      <p:pic>
        <p:nvPicPr>
          <p:cNvPr id="5" name="Εικόνα 4">
            <a:extLst>
              <a:ext uri="{FF2B5EF4-FFF2-40B4-BE49-F238E27FC236}">
                <a16:creationId xmlns:a16="http://schemas.microsoft.com/office/drawing/2014/main" id="{BD9B9BA2-C86A-449D-9CBC-04FB6E1EA6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7103" y="1899139"/>
            <a:ext cx="9467556" cy="4742430"/>
          </a:xfrm>
          <a:prstGeom prst="rect">
            <a:avLst/>
          </a:prstGeom>
        </p:spPr>
      </p:pic>
    </p:spTree>
    <p:extLst>
      <p:ext uri="{BB962C8B-B14F-4D97-AF65-F5344CB8AC3E}">
        <p14:creationId xmlns:p14="http://schemas.microsoft.com/office/powerpoint/2010/main" val="3222649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646DC31-8123-4819-BAD5-52AE514A15F1}"/>
              </a:ext>
            </a:extLst>
          </p:cNvPr>
          <p:cNvSpPr>
            <a:spLocks noGrp="1"/>
          </p:cNvSpPr>
          <p:nvPr>
            <p:ph idx="1"/>
          </p:nvPr>
        </p:nvSpPr>
        <p:spPr>
          <a:xfrm>
            <a:off x="1899138" y="647114"/>
            <a:ext cx="5064370" cy="5264108"/>
          </a:xfrm>
        </p:spPr>
        <p:txBody>
          <a:bodyPr>
            <a:normAutofit lnSpcReduction="10000"/>
          </a:bodyPr>
          <a:lstStyle/>
          <a:p>
            <a:r>
              <a:rPr lang="el-GR" sz="2200" dirty="0"/>
              <a:t>Στο τέλος του κεφαλαίου 14 η Άννα σκέφτεται πως: </a:t>
            </a:r>
            <a:r>
              <a:rPr lang="el-GR" sz="2200" i="1" dirty="0"/>
              <a:t>Όσα χρόνια και να περάσουν, θα θυμάμαι πάντα τους εφιάλτες εκείνης της βραδιάς. Είχαν όλοι τους την κλειστοφοβική σκοτεινιά του δάσους. Τη λαβυρινθώδη διάταξη των πυκνών δέντρων γύρω από τη μηδαμινή ύπαρξή μου. Και το γδούπο από το κορμί της μαμάς την ώρα που σωριαζόταν. </a:t>
            </a:r>
          </a:p>
          <a:p>
            <a:pPr marL="0" indent="0">
              <a:buNone/>
            </a:pPr>
            <a:r>
              <a:rPr lang="el-GR" sz="2200" dirty="0"/>
              <a:t>Ζωγραφίστε τους εφιάλτες της Άννας εκείνη τη νύχτα. Γράψτε μια μικρή θεατρική σκηνή γι’ αυτούς και δραματοποιήστε τους. Γράψτε ένα ποίημα. </a:t>
            </a:r>
            <a:endParaRPr lang="en-US" sz="2200" dirty="0"/>
          </a:p>
          <a:p>
            <a:pPr marL="0" indent="0">
              <a:buNone/>
            </a:pPr>
            <a:endParaRPr lang="el-GR" dirty="0"/>
          </a:p>
        </p:txBody>
      </p:sp>
      <p:pic>
        <p:nvPicPr>
          <p:cNvPr id="4" name="Εικόνα 3">
            <a:extLst>
              <a:ext uri="{FF2B5EF4-FFF2-40B4-BE49-F238E27FC236}">
                <a16:creationId xmlns:a16="http://schemas.microsoft.com/office/drawing/2014/main" id="{447FF0E7-180C-4D85-AB45-C47F5B265A47}"/>
              </a:ext>
            </a:extLst>
          </p:cNvPr>
          <p:cNvPicPr>
            <a:picLocks noChangeAspect="1"/>
          </p:cNvPicPr>
          <p:nvPr/>
        </p:nvPicPr>
        <p:blipFill>
          <a:blip r:embed="rId2"/>
          <a:stretch>
            <a:fillRect/>
          </a:stretch>
        </p:blipFill>
        <p:spPr>
          <a:xfrm>
            <a:off x="7334665" y="317919"/>
            <a:ext cx="4536245" cy="5922498"/>
          </a:xfrm>
          <a:prstGeom prst="rect">
            <a:avLst/>
          </a:prstGeom>
        </p:spPr>
      </p:pic>
    </p:spTree>
    <p:extLst>
      <p:ext uri="{BB962C8B-B14F-4D97-AF65-F5344CB8AC3E}">
        <p14:creationId xmlns:p14="http://schemas.microsoft.com/office/powerpoint/2010/main" val="2798250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3956736-9182-4CCA-A4CD-FBE887DC58AF}"/>
              </a:ext>
            </a:extLst>
          </p:cNvPr>
          <p:cNvSpPr>
            <a:spLocks noGrp="1"/>
          </p:cNvSpPr>
          <p:nvPr>
            <p:ph idx="1"/>
          </p:nvPr>
        </p:nvSpPr>
        <p:spPr>
          <a:xfrm>
            <a:off x="2589212" y="253218"/>
            <a:ext cx="6020216" cy="6604781"/>
          </a:xfrm>
        </p:spPr>
        <p:txBody>
          <a:bodyPr>
            <a:noAutofit/>
          </a:bodyPr>
          <a:lstStyle/>
          <a:p>
            <a:pPr marL="0" indent="0">
              <a:buNone/>
            </a:pPr>
            <a:r>
              <a:rPr lang="el-GR" sz="2200" dirty="0"/>
              <a:t>Στο κεφάλαιο 15, το ζευγάρι που φιλοξένησε την Άννα για ένα βράδυ ακούει τις εξηγήσεις που δίνει ο πατέρας μένοντας αμέτοχο.</a:t>
            </a:r>
          </a:p>
          <a:p>
            <a:pPr marL="0" indent="0">
              <a:buNone/>
            </a:pPr>
            <a:r>
              <a:rPr lang="el-GR" sz="2200" i="1" dirty="0"/>
              <a:t> Ο άντρας και η γυναίκα αλληλοκοιτάζονται. Φαίνονταν να μην ξέρουν ποιον να πιστέψουν. Δε διάλεξαν όμως. Γιατί να διαλέξουν; Κανένας δε θέλει να μπερδεύεται στα μπλεξίματα των άλλων. </a:t>
            </a:r>
          </a:p>
          <a:p>
            <a:pPr marL="0" indent="0">
              <a:buNone/>
            </a:pPr>
            <a:r>
              <a:rPr lang="el-GR" sz="2200" dirty="0"/>
              <a:t>Για άλλη μια φορά βλέπουμε τον περίγυρο να παρακολουθεί σιωπηλά, χωρίς να αντιδρά. Γιατί; Θα μπορούσαν να έχουν αντιδράσει; Πώς; </a:t>
            </a:r>
          </a:p>
          <a:p>
            <a:pPr marL="0" indent="0">
              <a:buNone/>
            </a:pPr>
            <a:r>
              <a:rPr lang="el-GR" sz="2200" dirty="0"/>
              <a:t>Ποιες σκέψεις θα μπορούσαν να έχουν περάσει από το μυαλό του ζευγαριού εκείνη την ώρα;</a:t>
            </a:r>
          </a:p>
        </p:txBody>
      </p:sp>
      <p:pic>
        <p:nvPicPr>
          <p:cNvPr id="2" name="Εικόνα 1">
            <a:extLst>
              <a:ext uri="{FF2B5EF4-FFF2-40B4-BE49-F238E27FC236}">
                <a16:creationId xmlns:a16="http://schemas.microsoft.com/office/drawing/2014/main" id="{9F6E8DB7-4533-4275-926C-9B56E37A3B75}"/>
              </a:ext>
            </a:extLst>
          </p:cNvPr>
          <p:cNvPicPr>
            <a:picLocks noChangeAspect="1"/>
          </p:cNvPicPr>
          <p:nvPr/>
        </p:nvPicPr>
        <p:blipFill>
          <a:blip r:embed="rId2"/>
          <a:stretch>
            <a:fillRect/>
          </a:stretch>
        </p:blipFill>
        <p:spPr>
          <a:xfrm>
            <a:off x="9561635" y="393895"/>
            <a:ext cx="1931670" cy="6210885"/>
          </a:xfrm>
          <a:prstGeom prst="rect">
            <a:avLst/>
          </a:prstGeom>
        </p:spPr>
      </p:pic>
    </p:spTree>
    <p:extLst>
      <p:ext uri="{BB962C8B-B14F-4D97-AF65-F5344CB8AC3E}">
        <p14:creationId xmlns:p14="http://schemas.microsoft.com/office/powerpoint/2010/main" val="959076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7BF13093-0234-4687-B866-AB2734C2996B}"/>
              </a:ext>
            </a:extLst>
          </p:cNvPr>
          <p:cNvSpPr>
            <a:spLocks noGrp="1"/>
          </p:cNvSpPr>
          <p:nvPr>
            <p:ph idx="1"/>
          </p:nvPr>
        </p:nvSpPr>
        <p:spPr>
          <a:xfrm>
            <a:off x="1603717" y="112541"/>
            <a:ext cx="7118253" cy="6414867"/>
          </a:xfrm>
        </p:spPr>
        <p:txBody>
          <a:bodyPr>
            <a:noAutofit/>
          </a:bodyPr>
          <a:lstStyle/>
          <a:p>
            <a:r>
              <a:rPr lang="el-GR" sz="2200" dirty="0"/>
              <a:t>Στο κεφάλαιο </a:t>
            </a:r>
            <a:r>
              <a:rPr lang="en-US" sz="2200" dirty="0"/>
              <a:t>16 </a:t>
            </a:r>
            <a:r>
              <a:rPr lang="el-GR" sz="2200" dirty="0"/>
              <a:t>ο πατέρας υποκρίνεται τον τέλειο σύζυγο μπροστά στον νοσηλευτή που φροντίζει τη μαμά της Άννας. Η Άννα προς το τέλος του κεφαλαίου σκέφτεται πως: </a:t>
            </a:r>
            <a:r>
              <a:rPr lang="el-GR" sz="2200" i="1" dirty="0"/>
              <a:t>Γι’ αυτό αμφέβαλλα πάντα όταν έβλεπα στο δρόμο οικογένειες να γελούν. Πατεράδες να έχουν ανεβάσει τα παιδιά τους στους ώμους, κι εκείνα να τσιρίζουν από ευτυχία. Άντρες να σκύβουν και να φιλούν τις γυναίκες τους στο μάγουλο ή να τους κρατούν τρυφερά το χέρι. Πάντοτε αναρωτιόμουν. Το ίδιο συνέβαινε άραγε και όταν έκλειναν πίσω τους την πόρτα του σπιτιού τους; </a:t>
            </a:r>
            <a:endParaRPr lang="en-US" sz="2200" i="1" dirty="0"/>
          </a:p>
          <a:p>
            <a:pPr marL="0" indent="0">
              <a:buNone/>
            </a:pPr>
            <a:r>
              <a:rPr lang="el-GR" sz="2200" dirty="0"/>
              <a:t>Σχεδιάστε μια πόρτα και γράψτε δεξιά και αριστερά από την πόρτα διαλόγους, φράσεις, λέξεις που θα μπορούσαν να εκτυλίσσονται σε μια οικογένεια με θύτη και θύματα ενδοοικογενειακής βίας μέσα κι έξω από το σπίτι. </a:t>
            </a:r>
          </a:p>
        </p:txBody>
      </p:sp>
      <p:pic>
        <p:nvPicPr>
          <p:cNvPr id="4" name="Εικόνα 3">
            <a:extLst>
              <a:ext uri="{FF2B5EF4-FFF2-40B4-BE49-F238E27FC236}">
                <a16:creationId xmlns:a16="http://schemas.microsoft.com/office/drawing/2014/main" id="{4E34C9AA-969C-46D7-A904-CB2C2CAD9F50}"/>
              </a:ext>
            </a:extLst>
          </p:cNvPr>
          <p:cNvPicPr>
            <a:picLocks noChangeAspect="1"/>
          </p:cNvPicPr>
          <p:nvPr/>
        </p:nvPicPr>
        <p:blipFill>
          <a:blip r:embed="rId2"/>
          <a:stretch>
            <a:fillRect/>
          </a:stretch>
        </p:blipFill>
        <p:spPr>
          <a:xfrm>
            <a:off x="9219174" y="112541"/>
            <a:ext cx="2864974" cy="6063176"/>
          </a:xfrm>
          <a:prstGeom prst="rect">
            <a:avLst/>
          </a:prstGeom>
        </p:spPr>
      </p:pic>
    </p:spTree>
    <p:extLst>
      <p:ext uri="{BB962C8B-B14F-4D97-AF65-F5344CB8AC3E}">
        <p14:creationId xmlns:p14="http://schemas.microsoft.com/office/powerpoint/2010/main" val="32648504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05A1BE8-B4A8-4C33-BDB6-4BFE8A084324}"/>
              </a:ext>
            </a:extLst>
          </p:cNvPr>
          <p:cNvSpPr>
            <a:spLocks noGrp="1"/>
          </p:cNvSpPr>
          <p:nvPr>
            <p:ph idx="1"/>
          </p:nvPr>
        </p:nvSpPr>
        <p:spPr>
          <a:xfrm>
            <a:off x="2589212" y="576775"/>
            <a:ext cx="8915400" cy="3010487"/>
          </a:xfrm>
        </p:spPr>
        <p:txBody>
          <a:bodyPr>
            <a:noAutofit/>
          </a:bodyPr>
          <a:lstStyle/>
          <a:p>
            <a:pPr marL="0" indent="0">
              <a:buNone/>
            </a:pPr>
            <a:endParaRPr lang="el-GR" sz="2400" i="1" dirty="0"/>
          </a:p>
          <a:p>
            <a:pPr marL="0" indent="0">
              <a:buNone/>
            </a:pPr>
            <a:r>
              <a:rPr lang="el-GR" sz="2400" i="1" dirty="0"/>
              <a:t>   Μελετήστε ένα άρθρο με θέμα την ενδοοικογενειακή βία π.χ.  </a:t>
            </a:r>
            <a:r>
              <a:rPr lang="el-GR" sz="2400" i="1" dirty="0">
                <a:hlinkClick r:id="rId2"/>
              </a:rPr>
              <a:t>Καλπάζει η βία στην οικογένεια</a:t>
            </a:r>
            <a:endParaRPr lang="el-GR" sz="2400" i="1" dirty="0"/>
          </a:p>
          <a:p>
            <a:pPr marL="0" indent="0">
              <a:buNone/>
            </a:pPr>
            <a:r>
              <a:rPr lang="el-GR" sz="2400" i="1" dirty="0"/>
              <a:t>   Με βάση όσα διαβάσετε στο βιβλίο ως τώρα γράψτε ένα δικό σας   άρθρο με τίτλο:     </a:t>
            </a:r>
          </a:p>
          <a:p>
            <a:pPr marL="0" indent="0">
              <a:buNone/>
            </a:pPr>
            <a:r>
              <a:rPr lang="el-GR" sz="2400" i="1" dirty="0"/>
              <a:t>             </a:t>
            </a:r>
            <a:r>
              <a:rPr lang="el-GR" sz="2400" b="1" dirty="0"/>
              <a:t>Εγκλήματα πίσω από κλειστές πόρτες.</a:t>
            </a:r>
          </a:p>
        </p:txBody>
      </p:sp>
      <p:pic>
        <p:nvPicPr>
          <p:cNvPr id="4" name="Εικόνα 3">
            <a:extLst>
              <a:ext uri="{FF2B5EF4-FFF2-40B4-BE49-F238E27FC236}">
                <a16:creationId xmlns:a16="http://schemas.microsoft.com/office/drawing/2014/main" id="{3F6406AC-DA4A-46A3-A9E6-4D554EDDDA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335" y="3429000"/>
            <a:ext cx="9077048" cy="3196883"/>
          </a:xfrm>
          <a:prstGeom prst="rect">
            <a:avLst/>
          </a:prstGeom>
        </p:spPr>
      </p:pic>
    </p:spTree>
    <p:extLst>
      <p:ext uri="{BB962C8B-B14F-4D97-AF65-F5344CB8AC3E}">
        <p14:creationId xmlns:p14="http://schemas.microsoft.com/office/powerpoint/2010/main" val="607425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4C51A10-3125-448C-9861-B5FDA53D7DD5}"/>
              </a:ext>
            </a:extLst>
          </p:cNvPr>
          <p:cNvSpPr>
            <a:spLocks noGrp="1"/>
          </p:cNvSpPr>
          <p:nvPr>
            <p:ph type="title"/>
          </p:nvPr>
        </p:nvSpPr>
        <p:spPr>
          <a:xfrm>
            <a:off x="2592925" y="624110"/>
            <a:ext cx="8911687" cy="726388"/>
          </a:xfrm>
        </p:spPr>
        <p:txBody>
          <a:bodyPr/>
          <a:lstStyle/>
          <a:p>
            <a:r>
              <a:rPr lang="el-GR" b="1" dirty="0"/>
              <a:t>Κεφάλαια 17-18 (σελ.66-74)</a:t>
            </a:r>
          </a:p>
        </p:txBody>
      </p:sp>
      <p:sp>
        <p:nvSpPr>
          <p:cNvPr id="3" name="Θέση περιεχομένου 2">
            <a:extLst>
              <a:ext uri="{FF2B5EF4-FFF2-40B4-BE49-F238E27FC236}">
                <a16:creationId xmlns:a16="http://schemas.microsoft.com/office/drawing/2014/main" id="{CC217855-179A-46F7-88D8-22FAD84446DA}"/>
              </a:ext>
            </a:extLst>
          </p:cNvPr>
          <p:cNvSpPr>
            <a:spLocks noGrp="1"/>
          </p:cNvSpPr>
          <p:nvPr>
            <p:ph idx="1"/>
          </p:nvPr>
        </p:nvSpPr>
        <p:spPr>
          <a:xfrm>
            <a:off x="2589212" y="1589649"/>
            <a:ext cx="8915400" cy="4783016"/>
          </a:xfrm>
        </p:spPr>
        <p:txBody>
          <a:bodyPr>
            <a:normAutofit/>
          </a:bodyPr>
          <a:lstStyle/>
          <a:p>
            <a:r>
              <a:rPr lang="el-GR" sz="2200" dirty="0"/>
              <a:t>Συχνά οι θύτες παρουσιάζουν στον έξω κόσμο ένα εντελώς διαφορετικό πρόσωπο, πράγμα που κάνει τα θύματα να φοβούνται πως αν μιλήσουν κανένας δεν πρόκειται να τους πιστέψει. Ισχύει αυτό για τον πατέρα της Άννας; Ποια στοιχεία της συμπεριφοράς του στα κεφάλαια 17 και 18 το αποδεικνύουν; </a:t>
            </a:r>
          </a:p>
          <a:p>
            <a:r>
              <a:rPr lang="el-GR" sz="2200" dirty="0"/>
              <a:t>Όταν ο πατέρας της Άννας προβάλει στο πάρτι των γενεθλίων της φωτογραφίες από τα «ευτυχισμένα» παιδικά της χρόνια, η Άννα θυμάται δύσκολες και θλιβερές στιγμές της παιδικής της ζωής. Η ζωή της Άννας είναι γεμάτη με αυτές τις αντιφάσεις. </a:t>
            </a:r>
          </a:p>
          <a:p>
            <a:pPr marL="0" indent="0">
              <a:buNone/>
            </a:pPr>
            <a:r>
              <a:rPr lang="el-GR" sz="2200" dirty="0"/>
              <a:t>Γράψτε ένα πεζό κείμενο ή ένα ποίημα με τίτλο «Εσύ που χθες…….σήμερα……» επισημαίνοντας τέτοιες αντιφατικές συμπεριφορές που έχουν οι θύτες. </a:t>
            </a:r>
          </a:p>
          <a:p>
            <a:endParaRPr lang="el-GR" dirty="0"/>
          </a:p>
        </p:txBody>
      </p:sp>
    </p:spTree>
    <p:extLst>
      <p:ext uri="{BB962C8B-B14F-4D97-AF65-F5344CB8AC3E}">
        <p14:creationId xmlns:p14="http://schemas.microsoft.com/office/powerpoint/2010/main" val="24513467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47CF109-C1C9-4ACB-A165-DA5057A0CEA2}"/>
              </a:ext>
            </a:extLst>
          </p:cNvPr>
          <p:cNvSpPr>
            <a:spLocks noGrp="1"/>
          </p:cNvSpPr>
          <p:nvPr>
            <p:ph idx="1"/>
          </p:nvPr>
        </p:nvSpPr>
        <p:spPr>
          <a:xfrm>
            <a:off x="2019237" y="506437"/>
            <a:ext cx="9485375" cy="5404785"/>
          </a:xfrm>
        </p:spPr>
        <p:txBody>
          <a:bodyPr/>
          <a:lstStyle/>
          <a:p>
            <a:pPr algn="just"/>
            <a:r>
              <a:rPr lang="el-GR" sz="2400" dirty="0"/>
              <a:t>Αποτυπώστε μια τέτοια στιγμή σε μια φωτογραφία-ζωγραφιά ή ζωγραφίστε δύο διαμετρικά αντίθετες φωτογραφίες για να δείξετε τις γεμάτες αντιφάσεις ζωές των θυμάτων ενδοοικογενειακής βίας.</a:t>
            </a:r>
          </a:p>
          <a:p>
            <a:pPr marL="0" indent="0">
              <a:buNone/>
            </a:pPr>
            <a:endParaRPr lang="el-GR" dirty="0"/>
          </a:p>
          <a:p>
            <a:endParaRPr lang="el-GR" dirty="0"/>
          </a:p>
        </p:txBody>
      </p:sp>
      <p:pic>
        <p:nvPicPr>
          <p:cNvPr id="4" name="Εικόνα 3">
            <a:extLst>
              <a:ext uri="{FF2B5EF4-FFF2-40B4-BE49-F238E27FC236}">
                <a16:creationId xmlns:a16="http://schemas.microsoft.com/office/drawing/2014/main" id="{FD2C523F-7EA9-44EF-A4E6-B62DA82EFB62}"/>
              </a:ext>
            </a:extLst>
          </p:cNvPr>
          <p:cNvPicPr>
            <a:picLocks noChangeAspect="1"/>
          </p:cNvPicPr>
          <p:nvPr/>
        </p:nvPicPr>
        <p:blipFill>
          <a:blip r:embed="rId2"/>
          <a:stretch>
            <a:fillRect/>
          </a:stretch>
        </p:blipFill>
        <p:spPr>
          <a:xfrm>
            <a:off x="3921061" y="2658795"/>
            <a:ext cx="6251702" cy="3296752"/>
          </a:xfrm>
          <a:prstGeom prst="rect">
            <a:avLst/>
          </a:prstGeom>
        </p:spPr>
      </p:pic>
    </p:spTree>
    <p:extLst>
      <p:ext uri="{BB962C8B-B14F-4D97-AF65-F5344CB8AC3E}">
        <p14:creationId xmlns:p14="http://schemas.microsoft.com/office/powerpoint/2010/main" val="36529355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EE5CF4-2AE3-4ECA-88DA-534DD2DB43A1}"/>
              </a:ext>
            </a:extLst>
          </p:cNvPr>
          <p:cNvSpPr>
            <a:spLocks noGrp="1"/>
          </p:cNvSpPr>
          <p:nvPr>
            <p:ph type="title"/>
          </p:nvPr>
        </p:nvSpPr>
        <p:spPr>
          <a:xfrm>
            <a:off x="2592925" y="624110"/>
            <a:ext cx="8911687" cy="782659"/>
          </a:xfrm>
        </p:spPr>
        <p:txBody>
          <a:bodyPr>
            <a:normAutofit/>
          </a:bodyPr>
          <a:lstStyle/>
          <a:p>
            <a:r>
              <a:rPr lang="el-GR" sz="3200" b="1" dirty="0"/>
              <a:t>Κεφάλαια 19-21 (σελ.75-89)</a:t>
            </a:r>
          </a:p>
        </p:txBody>
      </p:sp>
      <p:sp>
        <p:nvSpPr>
          <p:cNvPr id="3" name="Θέση περιεχομένου 2">
            <a:extLst>
              <a:ext uri="{FF2B5EF4-FFF2-40B4-BE49-F238E27FC236}">
                <a16:creationId xmlns:a16="http://schemas.microsoft.com/office/drawing/2014/main" id="{FFEC10C3-AC5E-48F5-B474-34A122370F27}"/>
              </a:ext>
            </a:extLst>
          </p:cNvPr>
          <p:cNvSpPr>
            <a:spLocks noGrp="1"/>
          </p:cNvSpPr>
          <p:nvPr>
            <p:ph idx="1"/>
          </p:nvPr>
        </p:nvSpPr>
        <p:spPr>
          <a:xfrm>
            <a:off x="2589212" y="1561513"/>
            <a:ext cx="8915400" cy="4797083"/>
          </a:xfrm>
        </p:spPr>
        <p:txBody>
          <a:bodyPr>
            <a:normAutofit lnSpcReduction="10000"/>
          </a:bodyPr>
          <a:lstStyle/>
          <a:p>
            <a:r>
              <a:rPr lang="el-GR" sz="2200" dirty="0"/>
              <a:t>Στα κεφάλαια 19 και 20 βλέπουμε πως η συμπεριφορά της μαμάς της Άννας να βοηθήσει τη Νεφέλη να φτιάξει τούρτα γενεθλίων για τον μπαμπά της πυροδοτεί ακραίες αντιδράσεις από τη μεριά του πατέρα της Άννας. Πώς άραγε σκέφτεται ένας θύτης ενδοοικογενειακής βίας; Πώς άραγε εκλογικεύει ο πατέρας της Άννας τη δηλητηρίαση του σκυλιού της Νεφέλης, την απόφαση για μετακόμιση της οικογένειας σε ένα απομακρυσμένο χωριό; Πώς θα αντιδρούσε ένα άτομο που δεν είναι θύτης ενδοοικογενειακής βίας σε ανάλογες περιπτώσεις; </a:t>
            </a:r>
          </a:p>
          <a:p>
            <a:r>
              <a:rPr lang="el-GR" sz="2200" dirty="0"/>
              <a:t>Στο κεφάλαιο 21 η Άννα το σκάει από το σπίτι. Χωριστείτε σε δύο ομάδες. Η μια υποστηρίζει την άποψη πως η απόφαση της Άννας να το σκάσει από το σπίτι ήταν σωστή και η άλλη την άποψη πως η απόφαση της Άννας να το σκάσει από το σπίτι ήταν λανθασμένη.</a:t>
            </a:r>
          </a:p>
          <a:p>
            <a:endParaRPr lang="el-GR" dirty="0"/>
          </a:p>
        </p:txBody>
      </p:sp>
      <p:pic>
        <p:nvPicPr>
          <p:cNvPr id="4" name="Εικόνα 3">
            <a:extLst>
              <a:ext uri="{FF2B5EF4-FFF2-40B4-BE49-F238E27FC236}">
                <a16:creationId xmlns:a16="http://schemas.microsoft.com/office/drawing/2014/main" id="{0FD78922-8A0A-499F-88A1-7F11F32F67B2}"/>
              </a:ext>
            </a:extLst>
          </p:cNvPr>
          <p:cNvPicPr>
            <a:picLocks noChangeAspect="1"/>
          </p:cNvPicPr>
          <p:nvPr/>
        </p:nvPicPr>
        <p:blipFill>
          <a:blip r:embed="rId2"/>
          <a:stretch>
            <a:fillRect/>
          </a:stretch>
        </p:blipFill>
        <p:spPr>
          <a:xfrm>
            <a:off x="8173329" y="262952"/>
            <a:ext cx="3502856" cy="1298561"/>
          </a:xfrm>
          <a:prstGeom prst="rect">
            <a:avLst/>
          </a:prstGeom>
        </p:spPr>
      </p:pic>
    </p:spTree>
    <p:extLst>
      <p:ext uri="{BB962C8B-B14F-4D97-AF65-F5344CB8AC3E}">
        <p14:creationId xmlns:p14="http://schemas.microsoft.com/office/powerpoint/2010/main" val="22979601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DC43D8F-6F10-4AAF-95A2-DFAE4785AE37}"/>
              </a:ext>
            </a:extLst>
          </p:cNvPr>
          <p:cNvSpPr>
            <a:spLocks noGrp="1"/>
          </p:cNvSpPr>
          <p:nvPr>
            <p:ph type="title"/>
          </p:nvPr>
        </p:nvSpPr>
        <p:spPr>
          <a:xfrm>
            <a:off x="2592925" y="624110"/>
            <a:ext cx="8911687" cy="571644"/>
          </a:xfrm>
        </p:spPr>
        <p:txBody>
          <a:bodyPr>
            <a:normAutofit fontScale="90000"/>
          </a:bodyPr>
          <a:lstStyle/>
          <a:p>
            <a:r>
              <a:rPr lang="el-GR" b="1" dirty="0"/>
              <a:t>Κεφάλαια 22, 23, 24 (σελ. 90-100)</a:t>
            </a:r>
          </a:p>
        </p:txBody>
      </p:sp>
      <p:sp>
        <p:nvSpPr>
          <p:cNvPr id="3" name="Θέση περιεχομένου 2">
            <a:extLst>
              <a:ext uri="{FF2B5EF4-FFF2-40B4-BE49-F238E27FC236}">
                <a16:creationId xmlns:a16="http://schemas.microsoft.com/office/drawing/2014/main" id="{880C0CE5-7E93-4B7F-96C4-552554C1B8F5}"/>
              </a:ext>
            </a:extLst>
          </p:cNvPr>
          <p:cNvSpPr>
            <a:spLocks noGrp="1"/>
          </p:cNvSpPr>
          <p:nvPr>
            <p:ph idx="1"/>
          </p:nvPr>
        </p:nvSpPr>
        <p:spPr>
          <a:xfrm>
            <a:off x="1575582" y="1350497"/>
            <a:ext cx="7413673" cy="5387928"/>
          </a:xfrm>
        </p:spPr>
        <p:txBody>
          <a:bodyPr>
            <a:noAutofit/>
          </a:bodyPr>
          <a:lstStyle/>
          <a:p>
            <a:r>
              <a:rPr lang="el-GR" sz="2200" dirty="0"/>
              <a:t>Στο κεφάλαιο 22 στη σελ. 91 η Άννα μαθαίνει από τη μαμά της πως ο λόγος που ο πατέρας της δεν είχε σχέσεις με τον δικό του πατέρα ως ενήλικας είναι επειδή ο πατέρας του: </a:t>
            </a:r>
            <a:r>
              <a:rPr lang="el-GR" sz="2200" i="1" dirty="0"/>
              <a:t>Έπινε πολύ. Και τους χτυπούσε. Η μαμά του τους εγκατέλειψε ύστερα από μερικά χρόνια. Και δε γύρισε ποτέ. Έμειναν οι δυο τους, μέχρι που ο πατέρας σου μεγάλωσε αρκετά και μπόρεσε να φύγει</a:t>
            </a:r>
            <a:r>
              <a:rPr lang="el-GR" sz="2200" dirty="0"/>
              <a:t>. </a:t>
            </a:r>
          </a:p>
          <a:p>
            <a:pPr marL="0" indent="0">
              <a:buNone/>
            </a:pPr>
            <a:r>
              <a:rPr lang="el-GR" sz="2200" dirty="0"/>
              <a:t>	Στο τέλος του κεφαλαίου 22 η Άννα αναρωτιέται: </a:t>
            </a:r>
            <a:r>
              <a:rPr lang="el-GR" sz="2200" i="1" dirty="0"/>
              <a:t>Πώς γινόταν; Πώς ήταν δυνατό; Αυτός που έζησε τον τρόμο, τον θυμό, το ξύλο ως παιδί, αυτός ο ίδιος να αναγκάζει το δικό του παιδί να ζει τον ίδιο ακριβώς εφιάλτη. </a:t>
            </a:r>
          </a:p>
          <a:p>
            <a:pPr marL="0" indent="0">
              <a:buNone/>
            </a:pPr>
            <a:r>
              <a:rPr lang="el-GR" sz="2200" i="1" dirty="0"/>
              <a:t>Εκφράστε τις σκέψεις σας σχετικά με τα πιο πάνω αποσπάσματα.</a:t>
            </a:r>
            <a:endParaRPr lang="el-GR" sz="2200" dirty="0"/>
          </a:p>
        </p:txBody>
      </p:sp>
      <p:pic>
        <p:nvPicPr>
          <p:cNvPr id="4" name="Εικόνα 3">
            <a:extLst>
              <a:ext uri="{FF2B5EF4-FFF2-40B4-BE49-F238E27FC236}">
                <a16:creationId xmlns:a16="http://schemas.microsoft.com/office/drawing/2014/main" id="{578B280E-BF3C-4990-8255-53DCE35BCEEC}"/>
              </a:ext>
            </a:extLst>
          </p:cNvPr>
          <p:cNvPicPr>
            <a:picLocks noChangeAspect="1"/>
          </p:cNvPicPr>
          <p:nvPr/>
        </p:nvPicPr>
        <p:blipFill>
          <a:blip r:embed="rId2"/>
          <a:stretch>
            <a:fillRect/>
          </a:stretch>
        </p:blipFill>
        <p:spPr>
          <a:xfrm>
            <a:off x="9397218" y="1350498"/>
            <a:ext cx="2644727" cy="4883391"/>
          </a:xfrm>
          <a:prstGeom prst="rect">
            <a:avLst/>
          </a:prstGeom>
        </p:spPr>
      </p:pic>
    </p:spTree>
    <p:extLst>
      <p:ext uri="{BB962C8B-B14F-4D97-AF65-F5344CB8AC3E}">
        <p14:creationId xmlns:p14="http://schemas.microsoft.com/office/powerpoint/2010/main" val="3800441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2AFB8ED-901E-42E3-BFE5-061AA2967B6C}"/>
              </a:ext>
            </a:extLst>
          </p:cNvPr>
          <p:cNvSpPr>
            <a:spLocks noGrp="1"/>
          </p:cNvSpPr>
          <p:nvPr>
            <p:ph idx="1"/>
          </p:nvPr>
        </p:nvSpPr>
        <p:spPr>
          <a:xfrm>
            <a:off x="1322363" y="464233"/>
            <a:ext cx="7962314" cy="6274192"/>
          </a:xfrm>
        </p:spPr>
        <p:txBody>
          <a:bodyPr>
            <a:normAutofit lnSpcReduction="10000"/>
          </a:bodyPr>
          <a:lstStyle/>
          <a:p>
            <a:r>
              <a:rPr lang="el-GR" sz="2200" dirty="0"/>
              <a:t>Στο κεφάλαιο 23 ο πατέρας εκσφενδονίζει από το παράθυρο της κουζίνας το ταψί με το παστίτσιο. </a:t>
            </a:r>
            <a:endParaRPr lang="en-US" sz="2200" dirty="0"/>
          </a:p>
          <a:p>
            <a:pPr marL="0" indent="0">
              <a:buNone/>
            </a:pPr>
            <a:r>
              <a:rPr lang="el-GR" sz="2200" dirty="0"/>
              <a:t>Η Άννα σκέφτεται για τη μαμά της πως: </a:t>
            </a:r>
            <a:r>
              <a:rPr lang="en-US" sz="2200" i="1" dirty="0"/>
              <a:t> </a:t>
            </a:r>
            <a:r>
              <a:rPr lang="el-GR" sz="2200" i="1" dirty="0"/>
              <a:t>Όλος ο ενθουσιασμός που είχε το πρωί κατέληξε σε ένα εκσφενδονισμένο ταψί παστίτσιο στην αυλή. Όλη η αγάπη και η αφοσίωσή της σε αυτόν τον άνθρωπο κατέληγε σε μια εκσφενδονισμένη στο πάτωμα καρδιά. </a:t>
            </a:r>
          </a:p>
          <a:p>
            <a:pPr marL="0" indent="0">
              <a:buNone/>
            </a:pPr>
            <a:r>
              <a:rPr lang="el-GR" sz="2200" dirty="0"/>
              <a:t>Με ποιες άλλες φράσεις θα μπορούσατε να χαρακτηρίσετε τη διάψευση των προσδοκιών ενός θύματος ενδοοικογενειακής βίας;</a:t>
            </a:r>
          </a:p>
          <a:p>
            <a:r>
              <a:rPr lang="el-GR" sz="2200" dirty="0"/>
              <a:t> Στο κεφάλαιο 24 οι ίδιες γυναίκες που το προηγούμενο βράδυ μάζευαν το εκσφενδονισμένο ταψί παστίτσιο από την αυλή, το άλλο πρωί τσουγκρίζουν τα ποτήρια με τον χυμό τους με τον θύτη που τους έχει ετοιμάσει ένα πλούσιο πρωινό. Ο πατέρας κάνει πρόποση: </a:t>
            </a:r>
            <a:r>
              <a:rPr lang="el-GR" sz="2200" i="1" dirty="0"/>
              <a:t>Στα καινούρια ξεκινήματα. </a:t>
            </a:r>
            <a:r>
              <a:rPr lang="el-GR" sz="2200" dirty="0"/>
              <a:t>Πώς αντιλαμβάνεται ο ίδιος το καινούριο ξεκίνημα στη ζωή των τριών τους. Ποιο θα ήταν ένα πραγματικό καινούριο ξεκίνημα για τις δύο γυναίκες και ποιο για εκείνον;</a:t>
            </a:r>
          </a:p>
          <a:p>
            <a:pPr marL="0" indent="0">
              <a:buNone/>
            </a:pPr>
            <a:endParaRPr lang="el-GR" sz="2200" dirty="0"/>
          </a:p>
          <a:p>
            <a:pPr marL="0" indent="0">
              <a:buNone/>
            </a:pPr>
            <a:endParaRPr lang="el-GR" sz="2200" dirty="0"/>
          </a:p>
        </p:txBody>
      </p:sp>
      <p:pic>
        <p:nvPicPr>
          <p:cNvPr id="2" name="Εικόνα 1">
            <a:extLst>
              <a:ext uri="{FF2B5EF4-FFF2-40B4-BE49-F238E27FC236}">
                <a16:creationId xmlns:a16="http://schemas.microsoft.com/office/drawing/2014/main" id="{C71C7060-2DBE-4BC7-B92B-64536FAF278B}"/>
              </a:ext>
            </a:extLst>
          </p:cNvPr>
          <p:cNvPicPr>
            <a:picLocks noChangeAspect="1"/>
          </p:cNvPicPr>
          <p:nvPr/>
        </p:nvPicPr>
        <p:blipFill>
          <a:blip r:embed="rId2"/>
          <a:stretch>
            <a:fillRect/>
          </a:stretch>
        </p:blipFill>
        <p:spPr>
          <a:xfrm>
            <a:off x="9378462" y="587327"/>
            <a:ext cx="2677550" cy="5683346"/>
          </a:xfrm>
          <a:prstGeom prst="rect">
            <a:avLst/>
          </a:prstGeom>
        </p:spPr>
      </p:pic>
    </p:spTree>
    <p:extLst>
      <p:ext uri="{BB962C8B-B14F-4D97-AF65-F5344CB8AC3E}">
        <p14:creationId xmlns:p14="http://schemas.microsoft.com/office/powerpoint/2010/main" val="3583577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7639633-5CCE-44AA-97A1-4A81E14BABB0}"/>
              </a:ext>
            </a:extLst>
          </p:cNvPr>
          <p:cNvSpPr>
            <a:spLocks noGrp="1"/>
          </p:cNvSpPr>
          <p:nvPr>
            <p:ph idx="1"/>
          </p:nvPr>
        </p:nvSpPr>
        <p:spPr>
          <a:xfrm>
            <a:off x="2701754" y="558018"/>
            <a:ext cx="8915400" cy="1974166"/>
          </a:xfrm>
        </p:spPr>
        <p:txBody>
          <a:bodyPr>
            <a:normAutofit/>
          </a:bodyPr>
          <a:lstStyle/>
          <a:p>
            <a:r>
              <a:rPr lang="el-GR" sz="2400" dirty="0"/>
              <a:t>Τι συναισθήματα σας προκαλεί η τοποθεσία του καινούριου σπιτιού και οι καιρικές συνθήκες κατά τη διάρκεια της πρώτης επίσκεψη της οικογένειας εκεί; Πώς η επιλογή του σκηνικού βοηθά τη συγγραφέα να μεταδώσει συναισθήματα στον αναγνώστη;</a:t>
            </a:r>
          </a:p>
        </p:txBody>
      </p:sp>
      <p:pic>
        <p:nvPicPr>
          <p:cNvPr id="4" name="Εικόνα 3">
            <a:extLst>
              <a:ext uri="{FF2B5EF4-FFF2-40B4-BE49-F238E27FC236}">
                <a16:creationId xmlns:a16="http://schemas.microsoft.com/office/drawing/2014/main" id="{9CC7F995-6BDB-4478-857C-9C6985D9702C}"/>
              </a:ext>
            </a:extLst>
          </p:cNvPr>
          <p:cNvPicPr>
            <a:picLocks noChangeAspect="1"/>
          </p:cNvPicPr>
          <p:nvPr/>
        </p:nvPicPr>
        <p:blipFill>
          <a:blip r:embed="rId2"/>
          <a:stretch>
            <a:fillRect/>
          </a:stretch>
        </p:blipFill>
        <p:spPr>
          <a:xfrm>
            <a:off x="2701754" y="2799471"/>
            <a:ext cx="8915399" cy="3500511"/>
          </a:xfrm>
          <a:prstGeom prst="rect">
            <a:avLst/>
          </a:prstGeom>
        </p:spPr>
      </p:pic>
    </p:spTree>
    <p:extLst>
      <p:ext uri="{BB962C8B-B14F-4D97-AF65-F5344CB8AC3E}">
        <p14:creationId xmlns:p14="http://schemas.microsoft.com/office/powerpoint/2010/main" val="38569154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C35F93-416D-41D5-9AF8-28E2A0E30DFE}"/>
              </a:ext>
            </a:extLst>
          </p:cNvPr>
          <p:cNvSpPr>
            <a:spLocks noGrp="1"/>
          </p:cNvSpPr>
          <p:nvPr>
            <p:ph type="title"/>
          </p:nvPr>
        </p:nvSpPr>
        <p:spPr>
          <a:xfrm>
            <a:off x="2592925" y="624110"/>
            <a:ext cx="8911687" cy="501305"/>
          </a:xfrm>
        </p:spPr>
        <p:txBody>
          <a:bodyPr>
            <a:normAutofit fontScale="90000"/>
          </a:bodyPr>
          <a:lstStyle/>
          <a:p>
            <a:r>
              <a:rPr lang="el-GR" b="1" dirty="0"/>
              <a:t>Κεφάλαια 25-27 (σελ.101-118)</a:t>
            </a:r>
          </a:p>
        </p:txBody>
      </p:sp>
      <p:sp>
        <p:nvSpPr>
          <p:cNvPr id="3" name="Θέση περιεχομένου 2">
            <a:extLst>
              <a:ext uri="{FF2B5EF4-FFF2-40B4-BE49-F238E27FC236}">
                <a16:creationId xmlns:a16="http://schemas.microsoft.com/office/drawing/2014/main" id="{CCF9D067-4CDC-4D7E-9303-128E791D1DE5}"/>
              </a:ext>
            </a:extLst>
          </p:cNvPr>
          <p:cNvSpPr>
            <a:spLocks noGrp="1"/>
          </p:cNvSpPr>
          <p:nvPr>
            <p:ph idx="1"/>
          </p:nvPr>
        </p:nvSpPr>
        <p:spPr>
          <a:xfrm>
            <a:off x="2589211" y="1505243"/>
            <a:ext cx="6146825" cy="5036234"/>
          </a:xfrm>
        </p:spPr>
        <p:txBody>
          <a:bodyPr>
            <a:normAutofit lnSpcReduction="10000"/>
          </a:bodyPr>
          <a:lstStyle/>
          <a:p>
            <a:r>
              <a:rPr lang="el-GR" sz="2200" dirty="0"/>
              <a:t>Στο κεφάλαιο 25 ο κύριος Σάββας δίνει στην Άννα ένα ενημερωτικό φυλλάδιο ενός συνδέσμου κατά της βίας στην οικογένεια. Διαβάζοντας το βράδυ η Άννα μερικές αράδες σκέφτεται πως: </a:t>
            </a:r>
            <a:r>
              <a:rPr lang="el-GR" sz="2200" i="1" dirty="0"/>
              <a:t>Χρειάστηκε μια αράδα έντονα γράμματα για να με κάνει να το συνειδητοποιήσω. </a:t>
            </a:r>
            <a:r>
              <a:rPr lang="el-GR" sz="2200" dirty="0"/>
              <a:t>Τι ξεκαθάρισε μέσα στην Άννα εκείνη τη στιγμή; Παρόλα αυτά απέφυγε να πάρει τηλέφωνο στη γραμμή βοήθειας. Γιατί; Παρόλο που η Άννα συχνά στο βιβλίο ενθάρρυνε τη μαμά της να μιλήσουν σε κάποιον, τι βλέπουμε πως κάνει και η ίδια που έρχεται σε αντίθεση με όσα σκεφτόταν και έλεγε τόσο καιρό; Γιατί άραγε; </a:t>
            </a:r>
          </a:p>
          <a:p>
            <a:endParaRPr lang="el-GR" dirty="0"/>
          </a:p>
        </p:txBody>
      </p:sp>
      <p:pic>
        <p:nvPicPr>
          <p:cNvPr id="4" name="Εικόνα 3">
            <a:extLst>
              <a:ext uri="{FF2B5EF4-FFF2-40B4-BE49-F238E27FC236}">
                <a16:creationId xmlns:a16="http://schemas.microsoft.com/office/drawing/2014/main" id="{4D7A0F8E-20F7-4B86-A3E8-0CCAAD6D4B62}"/>
              </a:ext>
            </a:extLst>
          </p:cNvPr>
          <p:cNvPicPr>
            <a:picLocks noChangeAspect="1"/>
          </p:cNvPicPr>
          <p:nvPr/>
        </p:nvPicPr>
        <p:blipFill>
          <a:blip r:embed="rId2"/>
          <a:stretch>
            <a:fillRect/>
          </a:stretch>
        </p:blipFill>
        <p:spPr>
          <a:xfrm>
            <a:off x="8881031" y="459990"/>
            <a:ext cx="3151905" cy="5938019"/>
          </a:xfrm>
          <a:prstGeom prst="rect">
            <a:avLst/>
          </a:prstGeom>
        </p:spPr>
      </p:pic>
    </p:spTree>
    <p:extLst>
      <p:ext uri="{BB962C8B-B14F-4D97-AF65-F5344CB8AC3E}">
        <p14:creationId xmlns:p14="http://schemas.microsoft.com/office/powerpoint/2010/main" val="1343793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7956B16-AF30-45FE-8E79-8834EFAFCE26}"/>
              </a:ext>
            </a:extLst>
          </p:cNvPr>
          <p:cNvSpPr>
            <a:spLocks noGrp="1"/>
          </p:cNvSpPr>
          <p:nvPr>
            <p:ph idx="1"/>
          </p:nvPr>
        </p:nvSpPr>
        <p:spPr>
          <a:xfrm>
            <a:off x="1237957" y="422031"/>
            <a:ext cx="6893169" cy="6128239"/>
          </a:xfrm>
        </p:spPr>
        <p:txBody>
          <a:bodyPr>
            <a:noAutofit/>
          </a:bodyPr>
          <a:lstStyle/>
          <a:p>
            <a:r>
              <a:rPr lang="el-GR" sz="2400" dirty="0"/>
              <a:t>Στο κεφάλαιο 26 η Άννα προσπαθώντας να κοιμηθεί στο καινούριο σπίτι πετάγεται νομίζοντας πως ακούει γδούπους. Αναρωτιέται: </a:t>
            </a:r>
            <a:r>
              <a:rPr lang="el-GR" sz="2400" i="1" dirty="0"/>
              <a:t>Πόσους γδούπους ακόμα θα φανταζόμουν στη ζωή μου;</a:t>
            </a:r>
          </a:p>
          <a:p>
            <a:pPr marL="0" indent="0">
              <a:buNone/>
            </a:pPr>
            <a:r>
              <a:rPr lang="el-GR" sz="2400" dirty="0"/>
              <a:t>Συμπληρώστε ένα κατάλογο με ανάλογα ερωτήματα. </a:t>
            </a:r>
          </a:p>
          <a:p>
            <a:r>
              <a:rPr lang="el-GR" sz="2400" dirty="0"/>
              <a:t>Στο κεφάλαιο 26 η Άννα νιώθει πως αυτή είναι: </a:t>
            </a:r>
            <a:r>
              <a:rPr lang="el-GR" sz="2400" i="1" dirty="0"/>
              <a:t>Η τελευταία ευκαιρία να αφήσουμε πίσω όλα τα σκοτεινά που στέρησαν τόσες φορές το φως από τη ζωή μας. Σαν να είχαμε ανέβει στο τελευταίο μας σκαλοπάτι πριν να πέσουμε στην άβυσσο. </a:t>
            </a:r>
            <a:r>
              <a:rPr lang="el-GR" sz="2400" dirty="0"/>
              <a:t>Με ποιες άλλες παρομοιώσεις μπορείτε να περιγράψετε την κατάσταση της οικογένειας εκείνη τη στιγμή;</a:t>
            </a:r>
          </a:p>
        </p:txBody>
      </p:sp>
      <p:pic>
        <p:nvPicPr>
          <p:cNvPr id="5" name="Εικόνα 4">
            <a:extLst>
              <a:ext uri="{FF2B5EF4-FFF2-40B4-BE49-F238E27FC236}">
                <a16:creationId xmlns:a16="http://schemas.microsoft.com/office/drawing/2014/main" id="{52E67A01-F4E9-4AAA-AEB6-720EDCBB8DD7}"/>
              </a:ext>
            </a:extLst>
          </p:cNvPr>
          <p:cNvPicPr>
            <a:picLocks noChangeAspect="1"/>
          </p:cNvPicPr>
          <p:nvPr/>
        </p:nvPicPr>
        <p:blipFill>
          <a:blip r:embed="rId2"/>
          <a:stretch>
            <a:fillRect/>
          </a:stretch>
        </p:blipFill>
        <p:spPr>
          <a:xfrm>
            <a:off x="8398411" y="272561"/>
            <a:ext cx="3488787" cy="6277709"/>
          </a:xfrm>
          <a:prstGeom prst="rect">
            <a:avLst/>
          </a:prstGeom>
        </p:spPr>
      </p:pic>
    </p:spTree>
    <p:extLst>
      <p:ext uri="{BB962C8B-B14F-4D97-AF65-F5344CB8AC3E}">
        <p14:creationId xmlns:p14="http://schemas.microsoft.com/office/powerpoint/2010/main" val="36120102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E0E34E9-706A-4623-8CA8-4202C8BEBCC6}"/>
              </a:ext>
            </a:extLst>
          </p:cNvPr>
          <p:cNvSpPr>
            <a:spLocks noGrp="1"/>
          </p:cNvSpPr>
          <p:nvPr>
            <p:ph idx="1"/>
          </p:nvPr>
        </p:nvSpPr>
        <p:spPr>
          <a:xfrm>
            <a:off x="2589212" y="562708"/>
            <a:ext cx="5499711" cy="5348514"/>
          </a:xfrm>
        </p:spPr>
        <p:txBody>
          <a:bodyPr>
            <a:normAutofit lnSpcReduction="10000"/>
          </a:bodyPr>
          <a:lstStyle/>
          <a:p>
            <a:r>
              <a:rPr lang="el-GR" sz="2400" dirty="0"/>
              <a:t>Πόση άραγε δύναμη χρειάστηκε η Άννα για να ζητήσει βοήθεια εκείνο το βράδυ;</a:t>
            </a:r>
          </a:p>
          <a:p>
            <a:pPr marL="0" indent="0">
              <a:buNone/>
            </a:pPr>
            <a:endParaRPr lang="en-US" sz="2400" dirty="0"/>
          </a:p>
          <a:p>
            <a:r>
              <a:rPr lang="el-GR" sz="2400" dirty="0"/>
              <a:t>Πώς άραγε ένιωσε το κάθε μέλος της οικογένειας εκείνη τη στιγμή; Τι σκέψεις μπορεί να πέρασαν από το μυαλό τους;</a:t>
            </a:r>
          </a:p>
          <a:p>
            <a:pPr marL="0" indent="0">
              <a:buNone/>
            </a:pPr>
            <a:endParaRPr lang="el-GR" sz="2400" dirty="0"/>
          </a:p>
          <a:p>
            <a:r>
              <a:rPr lang="el-GR" sz="2400" dirty="0"/>
              <a:t>Πώς μπορείτε να βοηθήσετε κάποιον που υποψιάζεστε πως είναι θύμα ενδοοικογενειακής βίας; </a:t>
            </a:r>
          </a:p>
          <a:p>
            <a:endParaRPr lang="el-GR" dirty="0"/>
          </a:p>
        </p:txBody>
      </p:sp>
      <p:pic>
        <p:nvPicPr>
          <p:cNvPr id="4" name="Εικόνα 3">
            <a:extLst>
              <a:ext uri="{FF2B5EF4-FFF2-40B4-BE49-F238E27FC236}">
                <a16:creationId xmlns:a16="http://schemas.microsoft.com/office/drawing/2014/main" id="{735F5B97-5B5E-4882-BE59-51DE093DDCBE}"/>
              </a:ext>
            </a:extLst>
          </p:cNvPr>
          <p:cNvPicPr>
            <a:picLocks noChangeAspect="1"/>
          </p:cNvPicPr>
          <p:nvPr/>
        </p:nvPicPr>
        <p:blipFill>
          <a:blip r:embed="rId2"/>
          <a:stretch>
            <a:fillRect/>
          </a:stretch>
        </p:blipFill>
        <p:spPr>
          <a:xfrm>
            <a:off x="8342142" y="464234"/>
            <a:ext cx="3713870" cy="5203141"/>
          </a:xfrm>
          <a:prstGeom prst="rect">
            <a:avLst/>
          </a:prstGeom>
        </p:spPr>
      </p:pic>
    </p:spTree>
    <p:extLst>
      <p:ext uri="{BB962C8B-B14F-4D97-AF65-F5344CB8AC3E}">
        <p14:creationId xmlns:p14="http://schemas.microsoft.com/office/powerpoint/2010/main" val="2667427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9BE6F5DE-9EAC-4EF2-8D18-74C41C0D9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5525" y="357187"/>
            <a:ext cx="9436930" cy="6143625"/>
          </a:xfrm>
          <a:prstGeom prst="rect">
            <a:avLst/>
          </a:prstGeom>
        </p:spPr>
      </p:pic>
    </p:spTree>
    <p:extLst>
      <p:ext uri="{BB962C8B-B14F-4D97-AF65-F5344CB8AC3E}">
        <p14:creationId xmlns:p14="http://schemas.microsoft.com/office/powerpoint/2010/main" val="31753031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32287D6-5D0F-420D-BB3F-102F905631B9}"/>
              </a:ext>
            </a:extLst>
          </p:cNvPr>
          <p:cNvSpPr>
            <a:spLocks noGrp="1"/>
          </p:cNvSpPr>
          <p:nvPr>
            <p:ph idx="1"/>
          </p:nvPr>
        </p:nvSpPr>
        <p:spPr>
          <a:xfrm>
            <a:off x="1942098" y="492369"/>
            <a:ext cx="5584117" cy="5092505"/>
          </a:xfrm>
        </p:spPr>
        <p:txBody>
          <a:bodyPr>
            <a:normAutofit/>
          </a:bodyPr>
          <a:lstStyle/>
          <a:p>
            <a:r>
              <a:rPr lang="el-GR" sz="2800" dirty="0"/>
              <a:t>Συζητήστε την τελευταία παράγραφο του βιβλίου και τα αντικρουόμενα συναισθήματα της Άννας που μοιάζουν από τη μια με φτερούγες που την ανεβάζουν ψηλά και από την άλλη με πέτρες που την τραβάνε κάτω.</a:t>
            </a:r>
          </a:p>
        </p:txBody>
      </p:sp>
      <p:pic>
        <p:nvPicPr>
          <p:cNvPr id="4" name="Εικόνα 3">
            <a:extLst>
              <a:ext uri="{FF2B5EF4-FFF2-40B4-BE49-F238E27FC236}">
                <a16:creationId xmlns:a16="http://schemas.microsoft.com/office/drawing/2014/main" id="{ADCCB60E-C830-4C75-9904-9450AB066EE4}"/>
              </a:ext>
            </a:extLst>
          </p:cNvPr>
          <p:cNvPicPr>
            <a:picLocks noChangeAspect="1"/>
          </p:cNvPicPr>
          <p:nvPr/>
        </p:nvPicPr>
        <p:blipFill>
          <a:blip r:embed="rId2"/>
          <a:stretch>
            <a:fillRect/>
          </a:stretch>
        </p:blipFill>
        <p:spPr>
          <a:xfrm>
            <a:off x="7835705" y="492369"/>
            <a:ext cx="3474720" cy="5873262"/>
          </a:xfrm>
          <a:prstGeom prst="rect">
            <a:avLst/>
          </a:prstGeom>
        </p:spPr>
      </p:pic>
    </p:spTree>
    <p:extLst>
      <p:ext uri="{BB962C8B-B14F-4D97-AF65-F5344CB8AC3E}">
        <p14:creationId xmlns:p14="http://schemas.microsoft.com/office/powerpoint/2010/main" val="3220300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AEC112-B85B-4D0E-82B4-E1BB5A6A33BB}"/>
              </a:ext>
            </a:extLst>
          </p:cNvPr>
          <p:cNvSpPr>
            <a:spLocks noGrp="1"/>
          </p:cNvSpPr>
          <p:nvPr>
            <p:ph type="title"/>
          </p:nvPr>
        </p:nvSpPr>
        <p:spPr>
          <a:xfrm>
            <a:off x="2592925" y="624110"/>
            <a:ext cx="8911687" cy="543508"/>
          </a:xfrm>
        </p:spPr>
        <p:txBody>
          <a:bodyPr>
            <a:normAutofit fontScale="90000"/>
          </a:bodyPr>
          <a:lstStyle/>
          <a:p>
            <a:r>
              <a:rPr lang="el-GR" b="1" dirty="0"/>
              <a:t>Επιπλέον δραστηριότητες:</a:t>
            </a:r>
          </a:p>
        </p:txBody>
      </p:sp>
      <p:sp>
        <p:nvSpPr>
          <p:cNvPr id="3" name="Θέση περιεχομένου 2">
            <a:extLst>
              <a:ext uri="{FF2B5EF4-FFF2-40B4-BE49-F238E27FC236}">
                <a16:creationId xmlns:a16="http://schemas.microsoft.com/office/drawing/2014/main" id="{3AFF2E24-1A0A-48F9-8318-23BEAF7F87D8}"/>
              </a:ext>
            </a:extLst>
          </p:cNvPr>
          <p:cNvSpPr>
            <a:spLocks noGrp="1"/>
          </p:cNvSpPr>
          <p:nvPr>
            <p:ph idx="1"/>
          </p:nvPr>
        </p:nvSpPr>
        <p:spPr>
          <a:xfrm>
            <a:off x="2589212" y="2133600"/>
            <a:ext cx="3980400" cy="3777622"/>
          </a:xfrm>
        </p:spPr>
        <p:txBody>
          <a:bodyPr>
            <a:normAutofit fontScale="92500"/>
          </a:bodyPr>
          <a:lstStyle/>
          <a:p>
            <a:r>
              <a:rPr lang="el-GR" sz="2800" dirty="0"/>
              <a:t>Ζωγραφίστε τις φιγούρες του «θύτη» και του «θύματος» και γράψτε σε κάθε φιγούρα λέξεις και φράσεις που χαρακτηρίζουν τη συμπεριφορά του καθενός. </a:t>
            </a:r>
          </a:p>
          <a:p>
            <a:endParaRPr lang="el-GR" dirty="0"/>
          </a:p>
        </p:txBody>
      </p:sp>
      <p:pic>
        <p:nvPicPr>
          <p:cNvPr id="4" name="Εικόνα 3">
            <a:extLst>
              <a:ext uri="{FF2B5EF4-FFF2-40B4-BE49-F238E27FC236}">
                <a16:creationId xmlns:a16="http://schemas.microsoft.com/office/drawing/2014/main" id="{948AC457-2FB6-4C6B-AE92-C76CF86C306D}"/>
              </a:ext>
            </a:extLst>
          </p:cNvPr>
          <p:cNvPicPr>
            <a:picLocks noChangeAspect="1"/>
          </p:cNvPicPr>
          <p:nvPr/>
        </p:nvPicPr>
        <p:blipFill>
          <a:blip r:embed="rId2"/>
          <a:stretch>
            <a:fillRect/>
          </a:stretch>
        </p:blipFill>
        <p:spPr>
          <a:xfrm>
            <a:off x="6668545" y="1584800"/>
            <a:ext cx="4836067" cy="4326422"/>
          </a:xfrm>
          <a:prstGeom prst="rect">
            <a:avLst/>
          </a:prstGeom>
        </p:spPr>
      </p:pic>
    </p:spTree>
    <p:extLst>
      <p:ext uri="{BB962C8B-B14F-4D97-AF65-F5344CB8AC3E}">
        <p14:creationId xmlns:p14="http://schemas.microsoft.com/office/powerpoint/2010/main" val="35079398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7572ACF-652B-4354-84AB-294F339EF12C}"/>
              </a:ext>
            </a:extLst>
          </p:cNvPr>
          <p:cNvSpPr>
            <a:spLocks noGrp="1"/>
          </p:cNvSpPr>
          <p:nvPr>
            <p:ph idx="1"/>
          </p:nvPr>
        </p:nvSpPr>
        <p:spPr>
          <a:xfrm>
            <a:off x="1800665" y="946777"/>
            <a:ext cx="5430129" cy="5650971"/>
          </a:xfrm>
        </p:spPr>
        <p:txBody>
          <a:bodyPr>
            <a:noAutofit/>
          </a:bodyPr>
          <a:lstStyle/>
          <a:p>
            <a:r>
              <a:rPr lang="el-GR" sz="2400" dirty="0"/>
              <a:t>Βρέστε λέξεις και φράσεις που θα μπορούσαν να συμπληρώσουν την πρόταση: Η βία στην οικογένεια…</a:t>
            </a:r>
          </a:p>
          <a:p>
            <a:pPr marL="0" indent="0">
              <a:buNone/>
            </a:pPr>
            <a:r>
              <a:rPr lang="el-GR" sz="2400" dirty="0"/>
              <a:t>Π.χ. κουτσουρεύει τα όνειρα, πληγώνει, ρίχνει την αυτοπεποίθηση.</a:t>
            </a:r>
          </a:p>
          <a:p>
            <a:pPr marL="0" indent="0">
              <a:buNone/>
            </a:pPr>
            <a:endParaRPr lang="el-GR" sz="2400" dirty="0"/>
          </a:p>
          <a:p>
            <a:r>
              <a:rPr lang="el-GR" sz="2400" dirty="0"/>
              <a:t>Χρησιμοποιήστε τις φράσεις αυτές για να φτιάξετε μια αφίσα ευαισθητοποίησης γύρω από το θέμα αυτό. </a:t>
            </a:r>
          </a:p>
        </p:txBody>
      </p:sp>
      <p:pic>
        <p:nvPicPr>
          <p:cNvPr id="5" name="Εικόνα 4">
            <a:extLst>
              <a:ext uri="{FF2B5EF4-FFF2-40B4-BE49-F238E27FC236}">
                <a16:creationId xmlns:a16="http://schemas.microsoft.com/office/drawing/2014/main" id="{D3DB74C6-D03E-42A3-9551-C2027528DF69}"/>
              </a:ext>
            </a:extLst>
          </p:cNvPr>
          <p:cNvPicPr>
            <a:picLocks noChangeAspect="1"/>
          </p:cNvPicPr>
          <p:nvPr/>
        </p:nvPicPr>
        <p:blipFill>
          <a:blip r:embed="rId2"/>
          <a:stretch>
            <a:fillRect/>
          </a:stretch>
        </p:blipFill>
        <p:spPr>
          <a:xfrm>
            <a:off x="7643990" y="946778"/>
            <a:ext cx="4548010" cy="5218628"/>
          </a:xfrm>
          <a:prstGeom prst="rect">
            <a:avLst/>
          </a:prstGeom>
        </p:spPr>
      </p:pic>
    </p:spTree>
    <p:extLst>
      <p:ext uri="{BB962C8B-B14F-4D97-AF65-F5344CB8AC3E}">
        <p14:creationId xmlns:p14="http://schemas.microsoft.com/office/powerpoint/2010/main" val="24969296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8C83F757-FB7C-44FC-BD9A-70C3BE7ABB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4315" y="872198"/>
            <a:ext cx="2839214" cy="5331654"/>
          </a:xfrm>
          <a:prstGeom prst="rect">
            <a:avLst/>
          </a:prstGeom>
        </p:spPr>
      </p:pic>
      <p:pic>
        <p:nvPicPr>
          <p:cNvPr id="11" name="Εικόνα 10">
            <a:extLst>
              <a:ext uri="{FF2B5EF4-FFF2-40B4-BE49-F238E27FC236}">
                <a16:creationId xmlns:a16="http://schemas.microsoft.com/office/drawing/2014/main" id="{156ADA34-76C5-4D64-A34C-D34F075D5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1805" y="891541"/>
            <a:ext cx="3088446" cy="5292968"/>
          </a:xfrm>
          <a:prstGeom prst="rect">
            <a:avLst/>
          </a:prstGeom>
        </p:spPr>
      </p:pic>
      <p:pic>
        <p:nvPicPr>
          <p:cNvPr id="21" name="Εικόνα 20">
            <a:extLst>
              <a:ext uri="{FF2B5EF4-FFF2-40B4-BE49-F238E27FC236}">
                <a16:creationId xmlns:a16="http://schemas.microsoft.com/office/drawing/2014/main" id="{4B69D3C3-E850-4BC7-A921-38FE55E63D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7083" y="872198"/>
            <a:ext cx="3217613" cy="5331654"/>
          </a:xfrm>
          <a:prstGeom prst="rect">
            <a:avLst/>
          </a:prstGeom>
        </p:spPr>
      </p:pic>
    </p:spTree>
    <p:extLst>
      <p:ext uri="{BB962C8B-B14F-4D97-AF65-F5344CB8AC3E}">
        <p14:creationId xmlns:p14="http://schemas.microsoft.com/office/powerpoint/2010/main" val="31356514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BE528CA-6448-4A83-AD03-8BB5530EA27A}"/>
              </a:ext>
            </a:extLst>
          </p:cNvPr>
          <p:cNvSpPr>
            <a:spLocks noGrp="1"/>
          </p:cNvSpPr>
          <p:nvPr>
            <p:ph type="title"/>
          </p:nvPr>
        </p:nvSpPr>
        <p:spPr>
          <a:xfrm>
            <a:off x="2649195" y="511569"/>
            <a:ext cx="8911687" cy="1280890"/>
          </a:xfrm>
        </p:spPr>
        <p:txBody>
          <a:bodyPr>
            <a:normAutofit fontScale="90000"/>
          </a:bodyPr>
          <a:lstStyle/>
          <a:p>
            <a:pPr algn="ctr"/>
            <a:r>
              <a:rPr lang="el-GR" dirty="0"/>
              <a:t>Σύνδεσμος για την Πρόληψη και τη Βία στην Οικογένεια</a:t>
            </a:r>
            <a:br>
              <a:rPr lang="el-GR" dirty="0"/>
            </a:br>
            <a:r>
              <a:rPr lang="en-US" dirty="0">
                <a:hlinkClick r:id="rId2"/>
              </a:rPr>
              <a:t>https://www.domviolence.org.cy/</a:t>
            </a:r>
            <a:endParaRPr lang="el-GR" dirty="0"/>
          </a:p>
        </p:txBody>
      </p:sp>
      <p:pic>
        <p:nvPicPr>
          <p:cNvPr id="8" name="Θέση περιεχομένου 7">
            <a:extLst>
              <a:ext uri="{FF2B5EF4-FFF2-40B4-BE49-F238E27FC236}">
                <a16:creationId xmlns:a16="http://schemas.microsoft.com/office/drawing/2014/main" id="{95F9D127-E41D-4080-AD69-6375B43D71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29208" y="2788267"/>
            <a:ext cx="5647619" cy="3228571"/>
          </a:xfrm>
        </p:spPr>
      </p:pic>
    </p:spTree>
    <p:extLst>
      <p:ext uri="{BB962C8B-B14F-4D97-AF65-F5344CB8AC3E}">
        <p14:creationId xmlns:p14="http://schemas.microsoft.com/office/powerpoint/2010/main" val="217955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1D8F48A-95E8-4E49-97C4-1559DDAC20CF}"/>
              </a:ext>
            </a:extLst>
          </p:cNvPr>
          <p:cNvSpPr>
            <a:spLocks noGrp="1"/>
          </p:cNvSpPr>
          <p:nvPr>
            <p:ph idx="1"/>
          </p:nvPr>
        </p:nvSpPr>
        <p:spPr>
          <a:xfrm>
            <a:off x="2589212" y="407963"/>
            <a:ext cx="8915400" cy="6154614"/>
          </a:xfrm>
        </p:spPr>
        <p:txBody>
          <a:bodyPr>
            <a:normAutofit/>
          </a:bodyPr>
          <a:lstStyle/>
          <a:p>
            <a:pPr marL="0" indent="0">
              <a:buNone/>
            </a:pPr>
            <a:r>
              <a:rPr lang="el-GR" sz="2400" dirty="0"/>
              <a:t>Πιάστε ο ένας το χέρι του άλλου και σχηματίστε έναν κύκλο. Κάθε ένας λέει μια σκέψη που μπορεί να βασανίζει ένα άτομο παγιδευμένο στον φαύλο κύκλο της βίας. Έπειτα, κάθε ένας κάνει μια αντίθετη σκέψη, σπάζει τον κύκλο και ελευθερώνεται.</a:t>
            </a:r>
          </a:p>
        </p:txBody>
      </p:sp>
      <p:pic>
        <p:nvPicPr>
          <p:cNvPr id="5" name="Εικόνα 4">
            <a:extLst>
              <a:ext uri="{FF2B5EF4-FFF2-40B4-BE49-F238E27FC236}">
                <a16:creationId xmlns:a16="http://schemas.microsoft.com/office/drawing/2014/main" id="{9E750A42-D209-44AA-AC2F-A07603D5B6AE}"/>
              </a:ext>
            </a:extLst>
          </p:cNvPr>
          <p:cNvPicPr>
            <a:picLocks noChangeAspect="1"/>
          </p:cNvPicPr>
          <p:nvPr/>
        </p:nvPicPr>
        <p:blipFill>
          <a:blip r:embed="rId2"/>
          <a:stretch>
            <a:fillRect/>
          </a:stretch>
        </p:blipFill>
        <p:spPr>
          <a:xfrm>
            <a:off x="3617912" y="2447778"/>
            <a:ext cx="6858000" cy="4114799"/>
          </a:xfrm>
          <a:prstGeom prst="rect">
            <a:avLst/>
          </a:prstGeom>
        </p:spPr>
      </p:pic>
    </p:spTree>
    <p:extLst>
      <p:ext uri="{BB962C8B-B14F-4D97-AF65-F5344CB8AC3E}">
        <p14:creationId xmlns:p14="http://schemas.microsoft.com/office/powerpoint/2010/main" val="24635115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2DFA3E0-ECAC-48EC-9BD0-4E53EAAAF0F2}"/>
              </a:ext>
            </a:extLst>
          </p:cNvPr>
          <p:cNvSpPr>
            <a:spLocks noGrp="1"/>
          </p:cNvSpPr>
          <p:nvPr>
            <p:ph idx="1"/>
          </p:nvPr>
        </p:nvSpPr>
        <p:spPr>
          <a:xfrm>
            <a:off x="1519311" y="337625"/>
            <a:ext cx="9985301" cy="6302326"/>
          </a:xfrm>
        </p:spPr>
        <p:txBody>
          <a:bodyPr>
            <a:normAutofit fontScale="92500" lnSpcReduction="20000"/>
          </a:bodyPr>
          <a:lstStyle/>
          <a:p>
            <a:r>
              <a:rPr lang="el-GR" sz="2600" dirty="0"/>
              <a:t>Μελετήστε τον τρόπο γραφής του βιβλίου: (</a:t>
            </a:r>
            <a:r>
              <a:rPr lang="el-GR" sz="2600" dirty="0" err="1"/>
              <a:t>πρωτοπρόσωπη</a:t>
            </a:r>
            <a:r>
              <a:rPr lang="el-GR" sz="2600" dirty="0"/>
              <a:t> αφήγηση, μικρές προτάσεις, γρήγορος ρυθμός, μικρά σε έκταση κεφάλαια, μεγάλα κομμάτια εσωτερικού μονολόγου της πρωταγωνίστριας, παρελθοντικός χρόνος. )</a:t>
            </a:r>
          </a:p>
          <a:p>
            <a:pPr marL="0" indent="0">
              <a:buNone/>
            </a:pPr>
            <a:r>
              <a:rPr lang="el-GR" sz="2600" dirty="0"/>
              <a:t>Γιατί η συγγραφέας επέλεξε να γράψει το βιβλίο με αυτό τον τρόπο; Τι εξυπηρετεί το καθένα από τα πιο πάνω στοιχεία; </a:t>
            </a:r>
          </a:p>
          <a:p>
            <a:pPr marL="0" indent="0">
              <a:buNone/>
            </a:pPr>
            <a:endParaRPr lang="el-GR" sz="2600" dirty="0"/>
          </a:p>
          <a:p>
            <a:r>
              <a:rPr lang="el-GR" sz="2600" dirty="0"/>
              <a:t>Πατέρας </a:t>
            </a:r>
            <a:r>
              <a:rPr lang="el-GR" sz="2600" dirty="0" err="1"/>
              <a:t>Vs</a:t>
            </a:r>
            <a:r>
              <a:rPr lang="el-GR" sz="2600" dirty="0"/>
              <a:t> Μπαμπάς: Η Άννα ουδέποτε αποκαλεί «μπαμπά» τον πατέρα της. Τον αποκαλεί «πατέρα». Εξηγήστε πώς αυτές οι δυο λέξεις διαφέρουν μεταξύ τους ενώ απευθύνονται στο ίδιο πρόσωπο. Γιατί η συγγραφέας έκανε αυτή την επιλογή; Γράψτε ένα ποίημα, εμπνευσμένο από το βιβλίο, χρησιμοποιώντας συχνά τις λέξεις </a:t>
            </a:r>
            <a:r>
              <a:rPr lang="el-GR" sz="2600" i="1" dirty="0"/>
              <a:t>πατέρας</a:t>
            </a:r>
            <a:r>
              <a:rPr lang="el-GR" sz="2600" dirty="0"/>
              <a:t>, </a:t>
            </a:r>
            <a:r>
              <a:rPr lang="el-GR" sz="2600" i="1" dirty="0"/>
              <a:t>μπαμπάς</a:t>
            </a:r>
            <a:r>
              <a:rPr lang="el-GR" sz="2600" dirty="0"/>
              <a:t>.</a:t>
            </a:r>
          </a:p>
          <a:p>
            <a:pPr marL="0" indent="0">
              <a:buNone/>
            </a:pPr>
            <a:endParaRPr lang="el-GR" sz="2600" dirty="0"/>
          </a:p>
          <a:p>
            <a:r>
              <a:rPr lang="el-GR" sz="2600" dirty="0"/>
              <a:t>Γράψτε ένα κεφάλαιο του βιβλίου του οποίου η δράση τοποθετείται κάπου στο μέλλον (την επόμενη μέρα μετά το τελευταίο κεφάλαιο, σε έναν μήνα, σε έναν χρόνο, κλπ.)</a:t>
            </a:r>
          </a:p>
          <a:p>
            <a:pPr marL="0" indent="0">
              <a:buNone/>
            </a:pPr>
            <a:endParaRPr lang="el-GR" dirty="0"/>
          </a:p>
        </p:txBody>
      </p:sp>
    </p:spTree>
    <p:extLst>
      <p:ext uri="{BB962C8B-B14F-4D97-AF65-F5344CB8AC3E}">
        <p14:creationId xmlns:p14="http://schemas.microsoft.com/office/powerpoint/2010/main" val="32749383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A8A31A4-F6A5-4AE5-A218-5CD892ACC3F0}"/>
              </a:ext>
            </a:extLst>
          </p:cNvPr>
          <p:cNvSpPr>
            <a:spLocks noGrp="1"/>
          </p:cNvSpPr>
          <p:nvPr>
            <p:ph idx="1"/>
          </p:nvPr>
        </p:nvSpPr>
        <p:spPr>
          <a:xfrm>
            <a:off x="1702191" y="492369"/>
            <a:ext cx="9802421" cy="5922499"/>
          </a:xfrm>
        </p:spPr>
        <p:txBody>
          <a:bodyPr>
            <a:normAutofit/>
          </a:bodyPr>
          <a:lstStyle/>
          <a:p>
            <a:r>
              <a:rPr lang="el-GR" sz="2400" dirty="0"/>
              <a:t>Γράψτε ένα γράμμα στην Άννα με όσα θα θέλατε να της πείτε.</a:t>
            </a:r>
          </a:p>
          <a:p>
            <a:pPr marL="0" indent="0">
              <a:buNone/>
            </a:pPr>
            <a:endParaRPr lang="el-GR" sz="2400" dirty="0"/>
          </a:p>
          <a:p>
            <a:r>
              <a:rPr lang="el-GR" sz="2400" dirty="0"/>
              <a:t>Γίνετε η Άννα και γράψτε ένα γράμμα στον πατέρα σας.</a:t>
            </a:r>
          </a:p>
          <a:p>
            <a:endParaRPr lang="el-GR" sz="2400" dirty="0"/>
          </a:p>
          <a:p>
            <a:r>
              <a:rPr lang="el-GR" sz="2400" dirty="0"/>
              <a:t>Βρέστε εναλλακτικούς τίτλους για το βιβλίο.</a:t>
            </a:r>
          </a:p>
          <a:p>
            <a:pPr marL="0" indent="0">
              <a:buNone/>
            </a:pPr>
            <a:endParaRPr lang="el-GR" sz="2400" dirty="0"/>
          </a:p>
          <a:p>
            <a:r>
              <a:rPr lang="el-GR" sz="2400" dirty="0"/>
              <a:t>Ζωγραφίστε το δικό σας εξώφυλλο για το βιβλίο ή βρείτε έργα τέχνης που θεωρείτε πως θα ταίριαζαν να γίνουν βιβλία στο συγκεκριμένο βιβλίο.</a:t>
            </a:r>
          </a:p>
          <a:p>
            <a:r>
              <a:rPr lang="el-GR" sz="2400" dirty="0"/>
              <a:t>Παρακολουθήστε βίντεο στο </a:t>
            </a:r>
            <a:r>
              <a:rPr lang="el-GR" sz="2400" dirty="0" err="1"/>
              <a:t>YouTube</a:t>
            </a:r>
            <a:r>
              <a:rPr lang="el-GR" sz="2400" dirty="0"/>
              <a:t> για την ευαισθητοποίηση γύρω από το θέμα της ενδοοικογενειακής βίας και ετοιμάστε το δικό σας.</a:t>
            </a:r>
          </a:p>
          <a:p>
            <a:endParaRPr lang="el-GR" sz="2400" dirty="0"/>
          </a:p>
          <a:p>
            <a:endParaRPr lang="el-GR" sz="2400" dirty="0"/>
          </a:p>
          <a:p>
            <a:pPr marL="0" indent="0">
              <a:buNone/>
            </a:pPr>
            <a:endParaRPr lang="el-GR" dirty="0"/>
          </a:p>
          <a:p>
            <a:pPr marL="0" indent="0">
              <a:buNone/>
            </a:pPr>
            <a:endParaRPr lang="el-GR" dirty="0"/>
          </a:p>
          <a:p>
            <a:pPr marL="0" indent="0">
              <a:buNone/>
            </a:pPr>
            <a:endParaRPr lang="el-GR" dirty="0"/>
          </a:p>
        </p:txBody>
      </p:sp>
    </p:spTree>
    <p:extLst>
      <p:ext uri="{BB962C8B-B14F-4D97-AF65-F5344CB8AC3E}">
        <p14:creationId xmlns:p14="http://schemas.microsoft.com/office/powerpoint/2010/main" val="3430723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6A7EEC13-8106-4AF4-8F23-522C0639E551}"/>
              </a:ext>
            </a:extLst>
          </p:cNvPr>
          <p:cNvSpPr>
            <a:spLocks noGrp="1"/>
          </p:cNvSpPr>
          <p:nvPr>
            <p:ph idx="1"/>
          </p:nvPr>
        </p:nvSpPr>
        <p:spPr>
          <a:xfrm>
            <a:off x="1856935" y="407963"/>
            <a:ext cx="5190979" cy="5838091"/>
          </a:xfrm>
        </p:spPr>
        <p:txBody>
          <a:bodyPr/>
          <a:lstStyle/>
          <a:p>
            <a:r>
              <a:rPr lang="el-GR" sz="2800" dirty="0"/>
              <a:t>Δημιουργήστε μάσκες με θέμα: «Σπάσε τη σιωπή». Το μισό πρόσωπο αναπαριστά το «πριν» και το άλλο μισό το «μετά». Χρησιμοποιώντας τη μάσκα σας παρουσιάστε σε μονόλογο τη ζωή ενός θύματος ενδοοικογενειακής βίας: πρώτα είναι γυρισμένη στο ένα προφίλ (πριν) και μετά στο άλλο προφίλ (μετά).</a:t>
            </a:r>
          </a:p>
          <a:p>
            <a:endParaRPr lang="el-GR" sz="2400" dirty="0"/>
          </a:p>
          <a:p>
            <a:endParaRPr lang="el-GR" dirty="0"/>
          </a:p>
        </p:txBody>
      </p:sp>
      <p:pic>
        <p:nvPicPr>
          <p:cNvPr id="5" name="Εικόνα 4">
            <a:extLst>
              <a:ext uri="{FF2B5EF4-FFF2-40B4-BE49-F238E27FC236}">
                <a16:creationId xmlns:a16="http://schemas.microsoft.com/office/drawing/2014/main" id="{C0DC74DB-ABB8-42B2-A0B9-93C7ECE75D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7915" y="267287"/>
            <a:ext cx="4924644" cy="5978768"/>
          </a:xfrm>
          <a:prstGeom prst="rect">
            <a:avLst/>
          </a:prstGeom>
        </p:spPr>
      </p:pic>
    </p:spTree>
    <p:extLst>
      <p:ext uri="{BB962C8B-B14F-4D97-AF65-F5344CB8AC3E}">
        <p14:creationId xmlns:p14="http://schemas.microsoft.com/office/powerpoint/2010/main" val="28293491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3B7C82E2-213D-4940-801F-60CB064360A8}"/>
              </a:ext>
            </a:extLst>
          </p:cNvPr>
          <p:cNvSpPr>
            <a:spLocks noGrp="1"/>
          </p:cNvSpPr>
          <p:nvPr>
            <p:ph idx="1"/>
          </p:nvPr>
        </p:nvSpPr>
        <p:spPr>
          <a:xfrm>
            <a:off x="2476671" y="309489"/>
            <a:ext cx="8915400" cy="3432517"/>
          </a:xfrm>
        </p:spPr>
        <p:txBody>
          <a:bodyPr>
            <a:normAutofit/>
          </a:bodyPr>
          <a:lstStyle/>
          <a:p>
            <a:r>
              <a:rPr lang="el-GR" sz="2200" dirty="0"/>
              <a:t>Όλο το υλικό θα αναρτηθεί στην ιστοσελίδα μου </a:t>
            </a:r>
            <a:r>
              <a:rPr lang="en-US" sz="2200" dirty="0">
                <a:hlinkClick r:id="rId2"/>
              </a:rPr>
              <a:t>https://antriantoniou.com/</a:t>
            </a:r>
            <a:r>
              <a:rPr lang="el-GR" sz="2200" dirty="0"/>
              <a:t> στον τομέα Εκπαιδευτικό υλικό.</a:t>
            </a:r>
          </a:p>
          <a:p>
            <a:endParaRPr lang="el-GR" sz="2200" dirty="0"/>
          </a:p>
          <a:p>
            <a:r>
              <a:rPr lang="el-GR" sz="2200" dirty="0"/>
              <a:t>Στη σελίδα αυτή μπορείτε να βρείτε υλικό και πάνω σε άλλα βιβλία μου.</a:t>
            </a:r>
          </a:p>
          <a:p>
            <a:endParaRPr lang="el-GR" sz="2200" dirty="0"/>
          </a:p>
          <a:p>
            <a:r>
              <a:rPr lang="el-GR" sz="2200" dirty="0"/>
              <a:t>Ευχαριστώ πολύ για τη συμμετοχή σας στο εργαστήρι μου! </a:t>
            </a:r>
            <a:endParaRPr lang="en-US" sz="2200" dirty="0"/>
          </a:p>
          <a:p>
            <a:endParaRPr lang="en-US" sz="2200" dirty="0"/>
          </a:p>
          <a:p>
            <a:endParaRPr lang="el-GR" dirty="0"/>
          </a:p>
        </p:txBody>
      </p:sp>
      <p:pic>
        <p:nvPicPr>
          <p:cNvPr id="5" name="Εικόνα 4">
            <a:extLst>
              <a:ext uri="{FF2B5EF4-FFF2-40B4-BE49-F238E27FC236}">
                <a16:creationId xmlns:a16="http://schemas.microsoft.com/office/drawing/2014/main" id="{35B9207D-87A5-4081-A5A7-93CCDB2CCE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0155" y="4023360"/>
            <a:ext cx="5908431" cy="2757268"/>
          </a:xfrm>
          <a:prstGeom prst="rect">
            <a:avLst/>
          </a:prstGeom>
        </p:spPr>
      </p:pic>
    </p:spTree>
    <p:extLst>
      <p:ext uri="{BB962C8B-B14F-4D97-AF65-F5344CB8AC3E}">
        <p14:creationId xmlns:p14="http://schemas.microsoft.com/office/powerpoint/2010/main" val="4151992094"/>
      </p:ext>
    </p:extLst>
  </p:cSld>
  <p:clrMapOvr>
    <a:masterClrMapping/>
  </p:clrMapOvr>
</p:sld>
</file>

<file path=ppt/theme/theme1.xml><?xml version="1.0" encoding="utf-8"?>
<a:theme xmlns:a="http://schemas.openxmlformats.org/drawingml/2006/main" name="Θρόισμα">
  <a:themeElements>
    <a:clrScheme name="Θρόισμα">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Θρόισμα">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ρόισμα">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963</TotalTime>
  <Words>4059</Words>
  <Application>Microsoft Office PowerPoint</Application>
  <PresentationFormat>Ευρεία οθόνη</PresentationFormat>
  <Paragraphs>220</Paragraphs>
  <Slides>56</Slides>
  <Notes>0</Notes>
  <HiddenSlides>0</HiddenSlides>
  <MMClips>3</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56</vt:i4>
      </vt:variant>
    </vt:vector>
  </HeadingPairs>
  <TitlesOfParts>
    <vt:vector size="60" baseType="lpstr">
      <vt:lpstr>Arial</vt:lpstr>
      <vt:lpstr>Century Gothic</vt:lpstr>
      <vt:lpstr>Wingdings 3</vt:lpstr>
      <vt:lpstr>Θρόισμα</vt:lpstr>
      <vt:lpstr>Γ’ Ημερίδα Παιδικής Λογοτεχνίας και Φιλαναγνωσίας Λεμεσός-11/5/2019 </vt:lpstr>
      <vt:lpstr>Παρουσίαση του PowerPoint</vt:lpstr>
      <vt:lpstr>Ενδείξεις πως ένα παιδί μεγαλώνει σε κακοποιητικό περιβάλλον:</vt:lpstr>
      <vt:lpstr>Τι μπορούμε να κάνουμε ως εκπαιδευτικοί αν αντιληφθούμε πως κάποιος μαθητής μας μεγαλώνει σε κακοποιητικό περιβάλλον:</vt:lpstr>
      <vt:lpstr>Μερικές δραστηριότητες για ομαλή εισαγωγή στο θέμα:  Τι σημαίνει η λέξη «οικογένεια» για σας; </vt:lpstr>
      <vt:lpstr>Μερικές δραστηριότητες για ομαλή εισαγωγή στο θέμα:</vt:lpstr>
      <vt:lpstr>Παρουσίαση του PowerPoint</vt:lpstr>
      <vt:lpstr>Τι είναι η ενδοοικογενειακή βία;</vt:lpstr>
      <vt:lpstr> Καταφύγιο Γυναίκας - "Τι άλλο έχει ανάγκη μια γυναίκα;   </vt:lpstr>
      <vt:lpstr>Ενδοοικογενειακή βία</vt:lpstr>
      <vt:lpstr>Ερωτήσεις και απαντήσεις</vt:lpstr>
      <vt:lpstr>Παρουσίαση του PowerPoint</vt:lpstr>
      <vt:lpstr>Παρουσίαση του PowerPoint</vt:lpstr>
      <vt:lpstr>Διαβάζουμε το οπισθόφυλλο του βιβλίου.</vt:lpstr>
      <vt:lpstr>Παρουσίαση του PowerPoint</vt:lpstr>
      <vt:lpstr>Κεφάλαιο 1 (σελ. 9-12)</vt:lpstr>
      <vt:lpstr>Παρουσίαση του PowerPoint</vt:lpstr>
      <vt:lpstr>Κεφάλαια 2-3 (σελ.13-20) </vt:lpstr>
      <vt:lpstr>Παρουσίαση του PowerPoint</vt:lpstr>
      <vt:lpstr>Παρουσίαση του PowerPoint</vt:lpstr>
      <vt:lpstr>Παρουσίαση του PowerPoint</vt:lpstr>
      <vt:lpstr>Κεφ. 5-6 (σελ. 24-29)</vt:lpstr>
      <vt:lpstr>Παρουσίαση του PowerPoint</vt:lpstr>
      <vt:lpstr>Κεφάλαια 7-9 (σελ.30-39)</vt:lpstr>
      <vt:lpstr>Παρουσίαση του PowerPoint</vt:lpstr>
      <vt:lpstr>Παρουσίαση του PowerPoint</vt:lpstr>
      <vt:lpstr>Παρουσίαση του PowerPoint</vt:lpstr>
      <vt:lpstr>Κεφάλαια 10-11 (σελ.40-49)</vt:lpstr>
      <vt:lpstr>Παρουσίαση του PowerPoint</vt:lpstr>
      <vt:lpstr>Παρουσίαση του PowerPoint</vt:lpstr>
      <vt:lpstr>Κεφάλαια 12-16 (σελ.50-65)</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Κεφάλαια 17-18 (σελ.66-74)</vt:lpstr>
      <vt:lpstr>Παρουσίαση του PowerPoint</vt:lpstr>
      <vt:lpstr>Κεφάλαια 19-21 (σελ.75-89)</vt:lpstr>
      <vt:lpstr>Κεφάλαια 22, 23, 24 (σελ. 90-100)</vt:lpstr>
      <vt:lpstr>Παρουσίαση του PowerPoint</vt:lpstr>
      <vt:lpstr>Παρουσίαση του PowerPoint</vt:lpstr>
      <vt:lpstr>Κεφάλαια 25-27 (σελ.101-118)</vt:lpstr>
      <vt:lpstr>Παρουσίαση του PowerPoint</vt:lpstr>
      <vt:lpstr>Παρουσίαση του PowerPoint</vt:lpstr>
      <vt:lpstr>Παρουσίαση του PowerPoint</vt:lpstr>
      <vt:lpstr>Παρουσίαση του PowerPoint</vt:lpstr>
      <vt:lpstr>Επιπλέον δραστηριότητες:</vt:lpstr>
      <vt:lpstr>Παρουσίαση του PowerPoint</vt:lpstr>
      <vt:lpstr>Παρουσίαση του PowerPoint</vt:lpstr>
      <vt:lpstr>Σύνδεσμος για την Πρόληψη και τη Βία στην Οικογένεια https://www.domviolence.org.cy/</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Άντρη Αντωνίου</dc:creator>
  <cp:lastModifiedBy>Άντρη Αντωνίου</cp:lastModifiedBy>
  <cp:revision>89</cp:revision>
  <dcterms:created xsi:type="dcterms:W3CDTF">2019-05-01T07:46:44Z</dcterms:created>
  <dcterms:modified xsi:type="dcterms:W3CDTF">2019-05-10T15:27:08Z</dcterms:modified>
</cp:coreProperties>
</file>