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01" r:id="rId3"/>
    <p:sldId id="448" r:id="rId4"/>
    <p:sldId id="479" r:id="rId5"/>
    <p:sldId id="480" r:id="rId6"/>
    <p:sldId id="437" r:id="rId7"/>
    <p:sldId id="421" r:id="rId8"/>
    <p:sldId id="393" r:id="rId9"/>
    <p:sldId id="446" r:id="rId10"/>
    <p:sldId id="389" r:id="rId11"/>
    <p:sldId id="422" r:id="rId12"/>
    <p:sldId id="387" r:id="rId13"/>
    <p:sldId id="473" r:id="rId14"/>
    <p:sldId id="397" r:id="rId15"/>
    <p:sldId id="392" r:id="rId16"/>
    <p:sldId id="318" r:id="rId17"/>
    <p:sldId id="474" r:id="rId18"/>
    <p:sldId id="317" r:id="rId19"/>
    <p:sldId id="319" r:id="rId20"/>
    <p:sldId id="321" r:id="rId21"/>
    <p:sldId id="439" r:id="rId22"/>
    <p:sldId id="444" r:id="rId23"/>
    <p:sldId id="469" r:id="rId24"/>
    <p:sldId id="482" r:id="rId25"/>
    <p:sldId id="484" r:id="rId26"/>
    <p:sldId id="493" r:id="rId27"/>
    <p:sldId id="314" r:id="rId28"/>
    <p:sldId id="281" r:id="rId29"/>
    <p:sldId id="299" r:id="rId30"/>
    <p:sldId id="483" r:id="rId31"/>
    <p:sldId id="438" r:id="rId32"/>
    <p:sldId id="485" r:id="rId33"/>
    <p:sldId id="285" r:id="rId34"/>
    <p:sldId id="300" r:id="rId35"/>
    <p:sldId id="494" r:id="rId36"/>
    <p:sldId id="495" r:id="rId37"/>
    <p:sldId id="322" r:id="rId38"/>
    <p:sldId id="487" r:id="rId39"/>
    <p:sldId id="486" r:id="rId40"/>
    <p:sldId id="496" r:id="rId41"/>
    <p:sldId id="497" r:id="rId42"/>
    <p:sldId id="433" r:id="rId43"/>
    <p:sldId id="468" r:id="rId44"/>
    <p:sldId id="491" r:id="rId45"/>
    <p:sldId id="498" r:id="rId46"/>
    <p:sldId id="488" r:id="rId47"/>
    <p:sldId id="489" r:id="rId48"/>
    <p:sldId id="499" r:id="rId49"/>
    <p:sldId id="470" r:id="rId50"/>
    <p:sldId id="500" r:id="rId51"/>
    <p:sldId id="466" r:id="rId52"/>
    <p:sldId id="467" r:id="rId53"/>
    <p:sldId id="471" r:id="rId54"/>
    <p:sldId id="316" r:id="rId55"/>
    <p:sldId id="505" r:id="rId56"/>
    <p:sldId id="406" r:id="rId57"/>
    <p:sldId id="506" r:id="rId58"/>
    <p:sldId id="507" r:id="rId59"/>
    <p:sldId id="441" r:id="rId60"/>
    <p:sldId id="502" r:id="rId61"/>
    <p:sldId id="445" r:id="rId62"/>
    <p:sldId id="503" r:id="rId63"/>
    <p:sldId id="490" r:id="rId64"/>
    <p:sldId id="451" r:id="rId65"/>
    <p:sldId id="453" r:id="rId66"/>
    <p:sldId id="454" r:id="rId67"/>
    <p:sldId id="455" r:id="rId68"/>
    <p:sldId id="458" r:id="rId69"/>
    <p:sldId id="461" r:id="rId70"/>
    <p:sldId id="456" r:id="rId71"/>
    <p:sldId id="463" r:id="rId72"/>
    <p:sldId id="504" r:id="rId73"/>
    <p:sldId id="464" r:id="rId74"/>
    <p:sldId id="477" r:id="rId75"/>
    <p:sldId id="258" r:id="rId76"/>
    <p:sldId id="447"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A8386"/>
    <a:srgbClr val="FF3399"/>
    <a:srgbClr val="2E0219"/>
    <a:srgbClr val="2E0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72" d="100"/>
          <a:sy n="72" d="100"/>
        </p:scale>
        <p:origin x="492" y="78"/>
      </p:cViewPr>
      <p:guideLst/>
    </p:cSldViewPr>
  </p:slideViewPr>
  <p:notesTextViewPr>
    <p:cViewPr>
      <p:scale>
        <a:sx n="1" d="1"/>
        <a:sy n="1" d="1"/>
      </p:scale>
      <p:origin x="0" y="0"/>
    </p:cViewPr>
  </p:notesTextViewPr>
  <p:sorterViewPr>
    <p:cViewPr>
      <p:scale>
        <a:sx n="100" d="100"/>
        <a:sy n="100" d="100"/>
      </p:scale>
      <p:origin x="0" y="-58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5F36B6-65AD-4BD1-9F72-52093CD7F73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2E821D4E-B1F3-47D7-868D-B659F2A9139C}">
      <dgm:prSet custT="1"/>
      <dgm:spPr/>
      <dgm:t>
        <a:bodyPr/>
        <a:lstStyle/>
        <a:p>
          <a:r>
            <a:rPr lang="el-GR" sz="3600" b="1" dirty="0">
              <a:solidFill>
                <a:schemeClr val="bg1"/>
              </a:solidFill>
              <a:effectLst>
                <a:outerShdw blurRad="38100" dist="38100" dir="2700000" algn="tl">
                  <a:srgbClr val="000000">
                    <a:alpha val="43137"/>
                  </a:srgbClr>
                </a:outerShdw>
              </a:effectLst>
            </a:rPr>
            <a:t>Βίαιος</a:t>
          </a:r>
          <a:endParaRPr lang="en-US" sz="3600" b="1" dirty="0">
            <a:solidFill>
              <a:schemeClr val="bg1"/>
            </a:solidFill>
            <a:effectLst>
              <a:outerShdw blurRad="38100" dist="38100" dir="2700000" algn="tl">
                <a:srgbClr val="000000">
                  <a:alpha val="43137"/>
                </a:srgbClr>
              </a:outerShdw>
            </a:effectLst>
          </a:endParaRPr>
        </a:p>
      </dgm:t>
    </dgm:pt>
    <dgm:pt modelId="{1EF16408-472D-432A-936E-C31D2B299D99}" type="parTrans" cxnId="{7850ACF3-ABB7-4BD4-8650-14E3AF983D7B}">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1778EE55-6F11-445F-8C77-B854B1F798F0}" type="sibTrans" cxnId="{7850ACF3-ABB7-4BD4-8650-14E3AF983D7B}">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6D80D725-2330-48AA-BDD4-84F7C6F745AF}">
      <dgm:prSet custT="1"/>
      <dgm:spPr/>
      <dgm:t>
        <a:bodyPr/>
        <a:lstStyle/>
        <a:p>
          <a:r>
            <a:rPr lang="el-GR" sz="3600" b="1" dirty="0">
              <a:solidFill>
                <a:schemeClr val="bg1"/>
              </a:solidFill>
              <a:effectLst>
                <a:outerShdw blurRad="38100" dist="38100" dir="2700000" algn="tl">
                  <a:srgbClr val="000000">
                    <a:alpha val="43137"/>
                  </a:srgbClr>
                </a:outerShdw>
              </a:effectLst>
            </a:rPr>
            <a:t>Κυρίαρχος</a:t>
          </a:r>
          <a:endParaRPr lang="en-US" sz="3600" b="1" dirty="0">
            <a:solidFill>
              <a:schemeClr val="bg1"/>
            </a:solidFill>
            <a:effectLst>
              <a:outerShdw blurRad="38100" dist="38100" dir="2700000" algn="tl">
                <a:srgbClr val="000000">
                  <a:alpha val="43137"/>
                </a:srgbClr>
              </a:outerShdw>
            </a:effectLst>
          </a:endParaRPr>
        </a:p>
      </dgm:t>
    </dgm:pt>
    <dgm:pt modelId="{CBE7D149-280D-426F-85E9-734056235AA4}" type="parTrans" cxnId="{4690075F-30D9-4007-ADBC-5482E13AE811}">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AF13C74C-0BA8-4A69-BE3A-DEE3F3CB5CE4}" type="sibTrans" cxnId="{4690075F-30D9-4007-ADBC-5482E13AE811}">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4D7DEC74-4123-48C8-9F5E-BCD19628B845}">
      <dgm:prSet custT="1"/>
      <dgm:spPr/>
      <dgm:t>
        <a:bodyPr/>
        <a:lstStyle/>
        <a:p>
          <a:r>
            <a:rPr lang="el-GR" sz="3600" b="1" dirty="0">
              <a:solidFill>
                <a:schemeClr val="bg1"/>
              </a:solidFill>
              <a:effectLst>
                <a:outerShdw blurRad="38100" dist="38100" dir="2700000" algn="tl">
                  <a:srgbClr val="000000">
                    <a:alpha val="43137"/>
                  </a:srgbClr>
                </a:outerShdw>
              </a:effectLst>
            </a:rPr>
            <a:t>Πατριάρχης</a:t>
          </a:r>
          <a:endParaRPr lang="en-US" sz="3600" b="1" dirty="0">
            <a:solidFill>
              <a:schemeClr val="bg1"/>
            </a:solidFill>
            <a:effectLst>
              <a:outerShdw blurRad="38100" dist="38100" dir="2700000" algn="tl">
                <a:srgbClr val="000000">
                  <a:alpha val="43137"/>
                </a:srgbClr>
              </a:outerShdw>
            </a:effectLst>
          </a:endParaRPr>
        </a:p>
      </dgm:t>
    </dgm:pt>
    <dgm:pt modelId="{B8E44FEA-EF51-4B18-A31F-79B9F483809A}" type="parTrans" cxnId="{E9A1DC25-B462-4756-8029-BA7C07D57FE2}">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F0F94325-07A4-409E-9FC7-EFD1CBFA0B48}" type="sibTrans" cxnId="{E9A1DC25-B462-4756-8029-BA7C07D57FE2}">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19E919CC-0A8F-4138-8D67-1067B0AEA80E}">
      <dgm:prSet custT="1"/>
      <dgm:spPr/>
      <dgm:t>
        <a:bodyPr/>
        <a:lstStyle/>
        <a:p>
          <a:r>
            <a:rPr lang="el-GR" sz="3600" b="1" dirty="0">
              <a:solidFill>
                <a:schemeClr val="bg1"/>
              </a:solidFill>
              <a:effectLst>
                <a:outerShdw blurRad="38100" dist="38100" dir="2700000" algn="tl">
                  <a:srgbClr val="000000">
                    <a:alpha val="43137"/>
                  </a:srgbClr>
                </a:outerShdw>
              </a:effectLst>
            </a:rPr>
            <a:t>Θύμα βίας</a:t>
          </a:r>
          <a:endParaRPr lang="en-US" sz="3600" b="1" dirty="0">
            <a:solidFill>
              <a:schemeClr val="bg1"/>
            </a:solidFill>
            <a:effectLst>
              <a:outerShdw blurRad="38100" dist="38100" dir="2700000" algn="tl">
                <a:srgbClr val="000000">
                  <a:alpha val="43137"/>
                </a:srgbClr>
              </a:outerShdw>
            </a:effectLst>
          </a:endParaRPr>
        </a:p>
      </dgm:t>
    </dgm:pt>
    <dgm:pt modelId="{633586CC-E98D-4F0E-8E5D-83C12366A345}" type="parTrans" cxnId="{32E01000-8CF3-4CA2-ABBD-5B4AD9A5526C}">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9AB84654-FA7A-40A8-8F73-7304E0A53C3B}" type="sibTrans" cxnId="{32E01000-8CF3-4CA2-ABBD-5B4AD9A5526C}">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530534CE-70F9-44F0-BC0B-D143A01935F6}">
      <dgm:prSet custT="1"/>
      <dgm:spPr/>
      <dgm:t>
        <a:bodyPr/>
        <a:lstStyle/>
        <a:p>
          <a:r>
            <a:rPr lang="el-GR" sz="3600" b="1" dirty="0">
              <a:solidFill>
                <a:schemeClr val="bg1"/>
              </a:solidFill>
              <a:effectLst>
                <a:outerShdw blurRad="38100" dist="38100" dir="2700000" algn="tl">
                  <a:srgbClr val="000000">
                    <a:alpha val="43137"/>
                  </a:srgbClr>
                </a:outerShdw>
              </a:effectLst>
            </a:rPr>
            <a:t>Ζήλια, θυμό, μίσος</a:t>
          </a:r>
          <a:endParaRPr lang="en-US" sz="3600" b="1" dirty="0">
            <a:solidFill>
              <a:schemeClr val="bg1"/>
            </a:solidFill>
            <a:effectLst>
              <a:outerShdw blurRad="38100" dist="38100" dir="2700000" algn="tl">
                <a:srgbClr val="000000">
                  <a:alpha val="43137"/>
                </a:srgbClr>
              </a:outerShdw>
            </a:effectLst>
          </a:endParaRPr>
        </a:p>
      </dgm:t>
    </dgm:pt>
    <dgm:pt modelId="{4A007240-579F-4AD9-97F4-BF568790207F}" type="parTrans" cxnId="{9F97F9B8-AFE0-4695-9247-05A321E94B57}">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E59AA158-53E9-4F17-A7F0-A3E06A5031D8}" type="sibTrans" cxnId="{9F97F9B8-AFE0-4695-9247-05A321E94B57}">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F4DB8FA2-4104-4265-94DD-474C4427E1FF}">
      <dgm:prSet custT="1"/>
      <dgm:spPr/>
      <dgm:t>
        <a:bodyPr/>
        <a:lstStyle/>
        <a:p>
          <a:r>
            <a:rPr lang="el-GR" sz="3600" b="1" dirty="0">
              <a:solidFill>
                <a:schemeClr val="bg1"/>
              </a:solidFill>
              <a:effectLst>
                <a:outerShdw blurRad="38100" dist="38100" dir="2700000" algn="tl">
                  <a:srgbClr val="000000">
                    <a:alpha val="43137"/>
                  </a:srgbClr>
                </a:outerShdw>
              </a:effectLst>
            </a:rPr>
            <a:t> Αφέντης του σπιτιού</a:t>
          </a:r>
          <a:endParaRPr lang="en-US" sz="3600" b="1" dirty="0">
            <a:solidFill>
              <a:schemeClr val="bg1"/>
            </a:solidFill>
            <a:effectLst>
              <a:outerShdw blurRad="38100" dist="38100" dir="2700000" algn="tl">
                <a:srgbClr val="000000">
                  <a:alpha val="43137"/>
                </a:srgbClr>
              </a:outerShdw>
            </a:effectLst>
          </a:endParaRPr>
        </a:p>
      </dgm:t>
    </dgm:pt>
    <dgm:pt modelId="{AC2ED84C-8DFD-45BC-B157-72A67D6558C7}" type="parTrans" cxnId="{3A6CF512-2420-4C5F-9ABB-024588E64386}">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1633611F-954F-4AD1-AF04-EB6891AF320E}" type="sibTrans" cxnId="{3A6CF512-2420-4C5F-9ABB-024588E64386}">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41D649C1-BC7A-48CE-97D6-A026C4878E40}">
      <dgm:prSet custT="1"/>
      <dgm:spPr/>
      <dgm:t>
        <a:bodyPr/>
        <a:lstStyle/>
        <a:p>
          <a:r>
            <a:rPr lang="el-GR" sz="3600" b="1" dirty="0">
              <a:solidFill>
                <a:schemeClr val="bg1"/>
              </a:solidFill>
              <a:effectLst>
                <a:outerShdw blurRad="38100" dist="38100" dir="2700000" algn="tl">
                  <a:srgbClr val="000000">
                    <a:alpha val="43137"/>
                  </a:srgbClr>
                </a:outerShdw>
              </a:effectLst>
            </a:rPr>
            <a:t>Υπεράνω υποψίας στον κοινωνικό περίγυρο</a:t>
          </a:r>
          <a:endParaRPr lang="en-US" sz="3600" b="1" dirty="0">
            <a:solidFill>
              <a:schemeClr val="bg1"/>
            </a:solidFill>
            <a:effectLst>
              <a:outerShdw blurRad="38100" dist="38100" dir="2700000" algn="tl">
                <a:srgbClr val="000000">
                  <a:alpha val="43137"/>
                </a:srgbClr>
              </a:outerShdw>
            </a:effectLst>
          </a:endParaRPr>
        </a:p>
      </dgm:t>
    </dgm:pt>
    <dgm:pt modelId="{44BE90BD-B26D-44B5-BDA7-FEF246137C9C}" type="parTrans" cxnId="{12A5A9FE-6E13-4F34-AD6E-BDD174388F52}">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0584A28C-BAD1-43FA-AA67-0414A47FF8D3}" type="sibTrans" cxnId="{12A5A9FE-6E13-4F34-AD6E-BDD174388F52}">
      <dgm:prSet/>
      <dgm:spPr/>
      <dgm:t>
        <a:bodyPr/>
        <a:lstStyle/>
        <a:p>
          <a:endParaRPr lang="en-US" sz="3600" b="1">
            <a:solidFill>
              <a:schemeClr val="bg1"/>
            </a:solidFill>
            <a:effectLst>
              <a:outerShdw blurRad="38100" dist="38100" dir="2700000" algn="tl">
                <a:srgbClr val="000000">
                  <a:alpha val="43137"/>
                </a:srgbClr>
              </a:outerShdw>
            </a:effectLst>
          </a:endParaRPr>
        </a:p>
      </dgm:t>
    </dgm:pt>
    <dgm:pt modelId="{5C049424-8475-4C52-A138-3D28571EDF41}" type="pres">
      <dgm:prSet presAssocID="{B85F36B6-65AD-4BD1-9F72-52093CD7F733}" presName="Name0" presStyleCnt="0">
        <dgm:presLayoutVars>
          <dgm:dir/>
          <dgm:animLvl val="lvl"/>
          <dgm:resizeHandles val="exact"/>
        </dgm:presLayoutVars>
      </dgm:prSet>
      <dgm:spPr/>
    </dgm:pt>
    <dgm:pt modelId="{39DEC703-FDE2-4C0D-AD53-1FDBECA43217}" type="pres">
      <dgm:prSet presAssocID="{2E821D4E-B1F3-47D7-868D-B659F2A9139C}" presName="linNode" presStyleCnt="0"/>
      <dgm:spPr/>
    </dgm:pt>
    <dgm:pt modelId="{EE350886-AA96-4FA8-A914-1EC98ACE8DA4}" type="pres">
      <dgm:prSet presAssocID="{2E821D4E-B1F3-47D7-868D-B659F2A9139C}" presName="parentText" presStyleLbl="node1" presStyleIdx="0" presStyleCnt="7" custLinFactNeighborX="-88281" custLinFactNeighborY="54894">
        <dgm:presLayoutVars>
          <dgm:chMax val="1"/>
          <dgm:bulletEnabled val="1"/>
        </dgm:presLayoutVars>
      </dgm:prSet>
      <dgm:spPr/>
    </dgm:pt>
    <dgm:pt modelId="{BD7F85EF-19CB-41E7-85F3-453AD77D502C}" type="pres">
      <dgm:prSet presAssocID="{1778EE55-6F11-445F-8C77-B854B1F798F0}" presName="sp" presStyleCnt="0"/>
      <dgm:spPr/>
    </dgm:pt>
    <dgm:pt modelId="{33E1FDCA-97B2-4A59-9075-4C88D3A83239}" type="pres">
      <dgm:prSet presAssocID="{6D80D725-2330-48AA-BDD4-84F7C6F745AF}" presName="linNode" presStyleCnt="0"/>
      <dgm:spPr/>
    </dgm:pt>
    <dgm:pt modelId="{6A0C2C6F-610C-483B-8B43-CE551F5D318F}" type="pres">
      <dgm:prSet presAssocID="{6D80D725-2330-48AA-BDD4-84F7C6F745AF}" presName="parentText" presStyleLbl="node1" presStyleIdx="1" presStyleCnt="7" custLinFactNeighborX="87659" custLinFactNeighborY="-65450">
        <dgm:presLayoutVars>
          <dgm:chMax val="1"/>
          <dgm:bulletEnabled val="1"/>
        </dgm:presLayoutVars>
      </dgm:prSet>
      <dgm:spPr/>
    </dgm:pt>
    <dgm:pt modelId="{1D914D36-ECD0-4DC4-8C05-9D49FB9ED449}" type="pres">
      <dgm:prSet presAssocID="{AF13C74C-0BA8-4A69-BE3A-DEE3F3CB5CE4}" presName="sp" presStyleCnt="0"/>
      <dgm:spPr/>
    </dgm:pt>
    <dgm:pt modelId="{2F344A6C-3E0F-4015-8354-C884AF726FEC}" type="pres">
      <dgm:prSet presAssocID="{4D7DEC74-4123-48C8-9F5E-BCD19628B845}" presName="linNode" presStyleCnt="0"/>
      <dgm:spPr/>
    </dgm:pt>
    <dgm:pt modelId="{8F4681EB-6FA3-4414-A4D0-B4AFBC692E3D}" type="pres">
      <dgm:prSet presAssocID="{4D7DEC74-4123-48C8-9F5E-BCD19628B845}" presName="parentText" presStyleLbl="node1" presStyleIdx="2" presStyleCnt="7" custLinFactNeighborX="-67125" custLinFactNeighborY="52782">
        <dgm:presLayoutVars>
          <dgm:chMax val="1"/>
          <dgm:bulletEnabled val="1"/>
        </dgm:presLayoutVars>
      </dgm:prSet>
      <dgm:spPr/>
    </dgm:pt>
    <dgm:pt modelId="{32CACCD7-3010-4513-AE6D-2FEF81FA340A}" type="pres">
      <dgm:prSet presAssocID="{F0F94325-07A4-409E-9FC7-EFD1CBFA0B48}" presName="sp" presStyleCnt="0"/>
      <dgm:spPr/>
    </dgm:pt>
    <dgm:pt modelId="{30404D04-764F-4E4F-9972-B601E1B94E23}" type="pres">
      <dgm:prSet presAssocID="{19E919CC-0A8F-4138-8D67-1067B0AEA80E}" presName="linNode" presStyleCnt="0"/>
      <dgm:spPr/>
    </dgm:pt>
    <dgm:pt modelId="{FA29394E-3748-4159-B952-8DA9342B854E}" type="pres">
      <dgm:prSet presAssocID="{19E919CC-0A8F-4138-8D67-1067B0AEA80E}" presName="parentText" presStyleLbl="node1" presStyleIdx="3" presStyleCnt="7" custLinFactY="-26678" custLinFactNeighborX="51326" custLinFactNeighborY="-100000">
        <dgm:presLayoutVars>
          <dgm:chMax val="1"/>
          <dgm:bulletEnabled val="1"/>
        </dgm:presLayoutVars>
      </dgm:prSet>
      <dgm:spPr/>
    </dgm:pt>
    <dgm:pt modelId="{68DF1511-6D73-43E5-99EE-8C05A31ACDA3}" type="pres">
      <dgm:prSet presAssocID="{9AB84654-FA7A-40A8-8F73-7304E0A53C3B}" presName="sp" presStyleCnt="0"/>
      <dgm:spPr/>
    </dgm:pt>
    <dgm:pt modelId="{8052E261-52CF-48A3-A268-40920F92639C}" type="pres">
      <dgm:prSet presAssocID="{530534CE-70F9-44F0-BC0B-D143A01935F6}" presName="linNode" presStyleCnt="0"/>
      <dgm:spPr/>
    </dgm:pt>
    <dgm:pt modelId="{9409A1CD-543A-4CED-B9D0-20B9738B537F}" type="pres">
      <dgm:prSet presAssocID="{530534CE-70F9-44F0-BC0B-D143A01935F6}" presName="parentText" presStyleLbl="node1" presStyleIdx="4" presStyleCnt="7" custLinFactNeighborX="76385" custLinFactNeighborY="-38976">
        <dgm:presLayoutVars>
          <dgm:chMax val="1"/>
          <dgm:bulletEnabled val="1"/>
        </dgm:presLayoutVars>
      </dgm:prSet>
      <dgm:spPr/>
    </dgm:pt>
    <dgm:pt modelId="{BF977069-E124-43EE-BA6C-346975892339}" type="pres">
      <dgm:prSet presAssocID="{E59AA158-53E9-4F17-A7F0-A3E06A5031D8}" presName="sp" presStyleCnt="0"/>
      <dgm:spPr/>
    </dgm:pt>
    <dgm:pt modelId="{26673939-7E38-48D5-B5BD-423F5C5E332F}" type="pres">
      <dgm:prSet presAssocID="{F4DB8FA2-4104-4265-94DD-474C4427E1FF}" presName="linNode" presStyleCnt="0"/>
      <dgm:spPr/>
    </dgm:pt>
    <dgm:pt modelId="{4202DB48-8EE8-4269-A323-3C3F72E77ACA}" type="pres">
      <dgm:prSet presAssocID="{F4DB8FA2-4104-4265-94DD-474C4427E1FF}" presName="parentText" presStyleLbl="node1" presStyleIdx="5" presStyleCnt="7" custScaleY="244428" custLinFactNeighborX="-87968" custLinFactNeighborY="43667">
        <dgm:presLayoutVars>
          <dgm:chMax val="1"/>
          <dgm:bulletEnabled val="1"/>
        </dgm:presLayoutVars>
      </dgm:prSet>
      <dgm:spPr/>
    </dgm:pt>
    <dgm:pt modelId="{C9CE5F0C-E765-4AE9-B3C5-0DBF31CCF045}" type="pres">
      <dgm:prSet presAssocID="{1633611F-954F-4AD1-AF04-EB6891AF320E}" presName="sp" presStyleCnt="0"/>
      <dgm:spPr/>
    </dgm:pt>
    <dgm:pt modelId="{4F036D3E-7000-45BD-99B8-C54B304C8566}" type="pres">
      <dgm:prSet presAssocID="{41D649C1-BC7A-48CE-97D6-A026C4878E40}" presName="linNode" presStyleCnt="0"/>
      <dgm:spPr/>
    </dgm:pt>
    <dgm:pt modelId="{C724B0F2-225D-4024-B489-26E412AEBEB4}" type="pres">
      <dgm:prSet presAssocID="{41D649C1-BC7A-48CE-97D6-A026C4878E40}" presName="parentText" presStyleLbl="node1" presStyleIdx="6" presStyleCnt="7" custScaleX="110344" custScaleY="254288" custLinFactY="-20344" custLinFactNeighborX="41323" custLinFactNeighborY="-100000">
        <dgm:presLayoutVars>
          <dgm:chMax val="1"/>
          <dgm:bulletEnabled val="1"/>
        </dgm:presLayoutVars>
      </dgm:prSet>
      <dgm:spPr/>
    </dgm:pt>
  </dgm:ptLst>
  <dgm:cxnLst>
    <dgm:cxn modelId="{32E01000-8CF3-4CA2-ABBD-5B4AD9A5526C}" srcId="{B85F36B6-65AD-4BD1-9F72-52093CD7F733}" destId="{19E919CC-0A8F-4138-8D67-1067B0AEA80E}" srcOrd="3" destOrd="0" parTransId="{633586CC-E98D-4F0E-8E5D-83C12366A345}" sibTransId="{9AB84654-FA7A-40A8-8F73-7304E0A53C3B}"/>
    <dgm:cxn modelId="{3A6CF512-2420-4C5F-9ABB-024588E64386}" srcId="{B85F36B6-65AD-4BD1-9F72-52093CD7F733}" destId="{F4DB8FA2-4104-4265-94DD-474C4427E1FF}" srcOrd="5" destOrd="0" parTransId="{AC2ED84C-8DFD-45BC-B157-72A67D6558C7}" sibTransId="{1633611F-954F-4AD1-AF04-EB6891AF320E}"/>
    <dgm:cxn modelId="{E9A1DC25-B462-4756-8029-BA7C07D57FE2}" srcId="{B85F36B6-65AD-4BD1-9F72-52093CD7F733}" destId="{4D7DEC74-4123-48C8-9F5E-BCD19628B845}" srcOrd="2" destOrd="0" parTransId="{B8E44FEA-EF51-4B18-A31F-79B9F483809A}" sibTransId="{F0F94325-07A4-409E-9FC7-EFD1CBFA0B48}"/>
    <dgm:cxn modelId="{47B5B731-697F-473B-B4DC-ADE3BB8CE565}" type="presOf" srcId="{6D80D725-2330-48AA-BDD4-84F7C6F745AF}" destId="{6A0C2C6F-610C-483B-8B43-CE551F5D318F}" srcOrd="0" destOrd="0" presId="urn:microsoft.com/office/officeart/2005/8/layout/vList5"/>
    <dgm:cxn modelId="{CF361C33-7BD3-4B23-904D-AE7A3FE33D26}" type="presOf" srcId="{B85F36B6-65AD-4BD1-9F72-52093CD7F733}" destId="{5C049424-8475-4C52-A138-3D28571EDF41}" srcOrd="0" destOrd="0" presId="urn:microsoft.com/office/officeart/2005/8/layout/vList5"/>
    <dgm:cxn modelId="{E1E88937-63DB-46A6-A6A8-6BB1740CB958}" type="presOf" srcId="{19E919CC-0A8F-4138-8D67-1067B0AEA80E}" destId="{FA29394E-3748-4159-B952-8DA9342B854E}" srcOrd="0" destOrd="0" presId="urn:microsoft.com/office/officeart/2005/8/layout/vList5"/>
    <dgm:cxn modelId="{D7D5773A-B6EC-4932-8FF2-539C01C9C348}" type="presOf" srcId="{530534CE-70F9-44F0-BC0B-D143A01935F6}" destId="{9409A1CD-543A-4CED-B9D0-20B9738B537F}" srcOrd="0" destOrd="0" presId="urn:microsoft.com/office/officeart/2005/8/layout/vList5"/>
    <dgm:cxn modelId="{4690075F-30D9-4007-ADBC-5482E13AE811}" srcId="{B85F36B6-65AD-4BD1-9F72-52093CD7F733}" destId="{6D80D725-2330-48AA-BDD4-84F7C6F745AF}" srcOrd="1" destOrd="0" parTransId="{CBE7D149-280D-426F-85E9-734056235AA4}" sibTransId="{AF13C74C-0BA8-4A69-BE3A-DEE3F3CB5CE4}"/>
    <dgm:cxn modelId="{F1D9D67C-3DD0-4C11-A515-B8F24DB71C6B}" type="presOf" srcId="{41D649C1-BC7A-48CE-97D6-A026C4878E40}" destId="{C724B0F2-225D-4024-B489-26E412AEBEB4}" srcOrd="0" destOrd="0" presId="urn:microsoft.com/office/officeart/2005/8/layout/vList5"/>
    <dgm:cxn modelId="{9F97F9B8-AFE0-4695-9247-05A321E94B57}" srcId="{B85F36B6-65AD-4BD1-9F72-52093CD7F733}" destId="{530534CE-70F9-44F0-BC0B-D143A01935F6}" srcOrd="4" destOrd="0" parTransId="{4A007240-579F-4AD9-97F4-BF568790207F}" sibTransId="{E59AA158-53E9-4F17-A7F0-A3E06A5031D8}"/>
    <dgm:cxn modelId="{BACFCBC1-09C9-40E7-A9A6-D939AA7E0542}" type="presOf" srcId="{4D7DEC74-4123-48C8-9F5E-BCD19628B845}" destId="{8F4681EB-6FA3-4414-A4D0-B4AFBC692E3D}" srcOrd="0" destOrd="0" presId="urn:microsoft.com/office/officeart/2005/8/layout/vList5"/>
    <dgm:cxn modelId="{5F0530E9-03F1-4BF4-B0B1-6E5797379A9F}" type="presOf" srcId="{2E821D4E-B1F3-47D7-868D-B659F2A9139C}" destId="{EE350886-AA96-4FA8-A914-1EC98ACE8DA4}" srcOrd="0" destOrd="0" presId="urn:microsoft.com/office/officeart/2005/8/layout/vList5"/>
    <dgm:cxn modelId="{7850ACF3-ABB7-4BD4-8650-14E3AF983D7B}" srcId="{B85F36B6-65AD-4BD1-9F72-52093CD7F733}" destId="{2E821D4E-B1F3-47D7-868D-B659F2A9139C}" srcOrd="0" destOrd="0" parTransId="{1EF16408-472D-432A-936E-C31D2B299D99}" sibTransId="{1778EE55-6F11-445F-8C77-B854B1F798F0}"/>
    <dgm:cxn modelId="{35A181F9-B47C-4A5C-955A-A116F0A5D67D}" type="presOf" srcId="{F4DB8FA2-4104-4265-94DD-474C4427E1FF}" destId="{4202DB48-8EE8-4269-A323-3C3F72E77ACA}" srcOrd="0" destOrd="0" presId="urn:microsoft.com/office/officeart/2005/8/layout/vList5"/>
    <dgm:cxn modelId="{12A5A9FE-6E13-4F34-AD6E-BDD174388F52}" srcId="{B85F36B6-65AD-4BD1-9F72-52093CD7F733}" destId="{41D649C1-BC7A-48CE-97D6-A026C4878E40}" srcOrd="6" destOrd="0" parTransId="{44BE90BD-B26D-44B5-BDA7-FEF246137C9C}" sibTransId="{0584A28C-BAD1-43FA-AA67-0414A47FF8D3}"/>
    <dgm:cxn modelId="{2206AE04-1DD8-42A5-8FA2-0BE493253AE1}" type="presParOf" srcId="{5C049424-8475-4C52-A138-3D28571EDF41}" destId="{39DEC703-FDE2-4C0D-AD53-1FDBECA43217}" srcOrd="0" destOrd="0" presId="urn:microsoft.com/office/officeart/2005/8/layout/vList5"/>
    <dgm:cxn modelId="{1CCE818A-75A8-428B-92C2-86640B968348}" type="presParOf" srcId="{39DEC703-FDE2-4C0D-AD53-1FDBECA43217}" destId="{EE350886-AA96-4FA8-A914-1EC98ACE8DA4}" srcOrd="0" destOrd="0" presId="urn:microsoft.com/office/officeart/2005/8/layout/vList5"/>
    <dgm:cxn modelId="{20B56922-311E-4393-BCC1-CDDB8FCCC33E}" type="presParOf" srcId="{5C049424-8475-4C52-A138-3D28571EDF41}" destId="{BD7F85EF-19CB-41E7-85F3-453AD77D502C}" srcOrd="1" destOrd="0" presId="urn:microsoft.com/office/officeart/2005/8/layout/vList5"/>
    <dgm:cxn modelId="{09DB00C6-FAA9-4EE7-91A6-8493C8F35519}" type="presParOf" srcId="{5C049424-8475-4C52-A138-3D28571EDF41}" destId="{33E1FDCA-97B2-4A59-9075-4C88D3A83239}" srcOrd="2" destOrd="0" presId="urn:microsoft.com/office/officeart/2005/8/layout/vList5"/>
    <dgm:cxn modelId="{707BF507-FB7F-4839-BBF4-0BAB94993E7C}" type="presParOf" srcId="{33E1FDCA-97B2-4A59-9075-4C88D3A83239}" destId="{6A0C2C6F-610C-483B-8B43-CE551F5D318F}" srcOrd="0" destOrd="0" presId="urn:microsoft.com/office/officeart/2005/8/layout/vList5"/>
    <dgm:cxn modelId="{755FC905-DCF8-413D-8B3F-8D53C2AD82B6}" type="presParOf" srcId="{5C049424-8475-4C52-A138-3D28571EDF41}" destId="{1D914D36-ECD0-4DC4-8C05-9D49FB9ED449}" srcOrd="3" destOrd="0" presId="urn:microsoft.com/office/officeart/2005/8/layout/vList5"/>
    <dgm:cxn modelId="{DB4FA0E0-5CCC-4C1F-B265-0288C1A6C6AE}" type="presParOf" srcId="{5C049424-8475-4C52-A138-3D28571EDF41}" destId="{2F344A6C-3E0F-4015-8354-C884AF726FEC}" srcOrd="4" destOrd="0" presId="urn:microsoft.com/office/officeart/2005/8/layout/vList5"/>
    <dgm:cxn modelId="{9DD4A4C6-A54A-4FD4-976B-3CA7EB197B9D}" type="presParOf" srcId="{2F344A6C-3E0F-4015-8354-C884AF726FEC}" destId="{8F4681EB-6FA3-4414-A4D0-B4AFBC692E3D}" srcOrd="0" destOrd="0" presId="urn:microsoft.com/office/officeart/2005/8/layout/vList5"/>
    <dgm:cxn modelId="{DD6044E6-BB11-4DAB-AC58-98F0870FF1E9}" type="presParOf" srcId="{5C049424-8475-4C52-A138-3D28571EDF41}" destId="{32CACCD7-3010-4513-AE6D-2FEF81FA340A}" srcOrd="5" destOrd="0" presId="urn:microsoft.com/office/officeart/2005/8/layout/vList5"/>
    <dgm:cxn modelId="{E4D7F97E-6023-4D38-AE58-52BAF35DE224}" type="presParOf" srcId="{5C049424-8475-4C52-A138-3D28571EDF41}" destId="{30404D04-764F-4E4F-9972-B601E1B94E23}" srcOrd="6" destOrd="0" presId="urn:microsoft.com/office/officeart/2005/8/layout/vList5"/>
    <dgm:cxn modelId="{928CA716-B85B-4293-A815-72DC4F76715D}" type="presParOf" srcId="{30404D04-764F-4E4F-9972-B601E1B94E23}" destId="{FA29394E-3748-4159-B952-8DA9342B854E}" srcOrd="0" destOrd="0" presId="urn:microsoft.com/office/officeart/2005/8/layout/vList5"/>
    <dgm:cxn modelId="{4A3E6EC5-C406-4972-8613-9665F62DE566}" type="presParOf" srcId="{5C049424-8475-4C52-A138-3D28571EDF41}" destId="{68DF1511-6D73-43E5-99EE-8C05A31ACDA3}" srcOrd="7" destOrd="0" presId="urn:microsoft.com/office/officeart/2005/8/layout/vList5"/>
    <dgm:cxn modelId="{452391A3-9453-44CA-8941-7D13DF9862C0}" type="presParOf" srcId="{5C049424-8475-4C52-A138-3D28571EDF41}" destId="{8052E261-52CF-48A3-A268-40920F92639C}" srcOrd="8" destOrd="0" presId="urn:microsoft.com/office/officeart/2005/8/layout/vList5"/>
    <dgm:cxn modelId="{08F3EF97-189C-4622-86B9-93EE660E7F02}" type="presParOf" srcId="{8052E261-52CF-48A3-A268-40920F92639C}" destId="{9409A1CD-543A-4CED-B9D0-20B9738B537F}" srcOrd="0" destOrd="0" presId="urn:microsoft.com/office/officeart/2005/8/layout/vList5"/>
    <dgm:cxn modelId="{D4439BFC-E58F-44C1-88A3-C8D197B8CFF1}" type="presParOf" srcId="{5C049424-8475-4C52-A138-3D28571EDF41}" destId="{BF977069-E124-43EE-BA6C-346975892339}" srcOrd="9" destOrd="0" presId="urn:microsoft.com/office/officeart/2005/8/layout/vList5"/>
    <dgm:cxn modelId="{17CF9DFB-1B75-4042-AE35-E5F1363AC465}" type="presParOf" srcId="{5C049424-8475-4C52-A138-3D28571EDF41}" destId="{26673939-7E38-48D5-B5BD-423F5C5E332F}" srcOrd="10" destOrd="0" presId="urn:microsoft.com/office/officeart/2005/8/layout/vList5"/>
    <dgm:cxn modelId="{E511E2A7-2544-4B5F-B405-BB5C7A8BC846}" type="presParOf" srcId="{26673939-7E38-48D5-B5BD-423F5C5E332F}" destId="{4202DB48-8EE8-4269-A323-3C3F72E77ACA}" srcOrd="0" destOrd="0" presId="urn:microsoft.com/office/officeart/2005/8/layout/vList5"/>
    <dgm:cxn modelId="{7C155E9D-EC9D-4C26-B76D-769EBD220A31}" type="presParOf" srcId="{5C049424-8475-4C52-A138-3D28571EDF41}" destId="{C9CE5F0C-E765-4AE9-B3C5-0DBF31CCF045}" srcOrd="11" destOrd="0" presId="urn:microsoft.com/office/officeart/2005/8/layout/vList5"/>
    <dgm:cxn modelId="{A66A094F-F677-4623-BE5B-0381B2022E3B}" type="presParOf" srcId="{5C049424-8475-4C52-A138-3D28571EDF41}" destId="{4F036D3E-7000-45BD-99B8-C54B304C8566}" srcOrd="12" destOrd="0" presId="urn:microsoft.com/office/officeart/2005/8/layout/vList5"/>
    <dgm:cxn modelId="{D5EBFB94-0086-4DC5-A262-35B54996A26B}" type="presParOf" srcId="{4F036D3E-7000-45BD-99B8-C54B304C8566}" destId="{C724B0F2-225D-4024-B489-26E412AEBEB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5F36B6-65AD-4BD1-9F72-52093CD7F73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2E821D4E-B1F3-47D7-868D-B659F2A9139C}">
      <dgm:prSet custT="1"/>
      <dgm:spPr/>
      <dgm:t>
        <a:bodyPr/>
        <a:lstStyle/>
        <a:p>
          <a:r>
            <a:rPr lang="el-GR" sz="2400" b="1" dirty="0">
              <a:solidFill>
                <a:schemeClr val="bg1"/>
              </a:solidFill>
              <a:effectLst>
                <a:outerShdw blurRad="38100" dist="38100" dir="2700000" algn="tl">
                  <a:srgbClr val="000000">
                    <a:alpha val="43137"/>
                  </a:srgbClr>
                </a:outerShdw>
              </a:effectLst>
            </a:rPr>
            <a:t>Ανασφαλής, εξαρτημένη γυναίκα</a:t>
          </a:r>
          <a:endParaRPr lang="en-US" sz="2400" b="1" dirty="0">
            <a:solidFill>
              <a:schemeClr val="bg1"/>
            </a:solidFill>
            <a:effectLst>
              <a:outerShdw blurRad="38100" dist="38100" dir="2700000" algn="tl">
                <a:srgbClr val="000000">
                  <a:alpha val="43137"/>
                </a:srgbClr>
              </a:outerShdw>
            </a:effectLst>
          </a:endParaRPr>
        </a:p>
      </dgm:t>
    </dgm:pt>
    <dgm:pt modelId="{1EF16408-472D-432A-936E-C31D2B299D99}" type="parTrans" cxnId="{7850ACF3-ABB7-4BD4-8650-14E3AF983D7B}">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1778EE55-6F11-445F-8C77-B854B1F798F0}" type="sibTrans" cxnId="{7850ACF3-ABB7-4BD4-8650-14E3AF983D7B}">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6D80D725-2330-48AA-BDD4-84F7C6F745AF}">
      <dgm:prSet custT="1"/>
      <dgm:spPr/>
      <dgm:t>
        <a:bodyPr/>
        <a:lstStyle/>
        <a:p>
          <a:r>
            <a:rPr lang="el-GR" sz="2400" b="1" dirty="0">
              <a:solidFill>
                <a:schemeClr val="bg1"/>
              </a:solidFill>
              <a:effectLst>
                <a:outerShdw blurRad="38100" dist="38100" dir="2700000" algn="tl">
                  <a:srgbClr val="000000">
                    <a:alpha val="43137"/>
                  </a:srgbClr>
                </a:outerShdw>
              </a:effectLst>
            </a:rPr>
            <a:t>Φοβάται τις αλλαγές</a:t>
          </a:r>
          <a:endParaRPr lang="en-US" sz="2400" b="1" dirty="0">
            <a:solidFill>
              <a:schemeClr val="bg1"/>
            </a:solidFill>
            <a:effectLst>
              <a:outerShdw blurRad="38100" dist="38100" dir="2700000" algn="tl">
                <a:srgbClr val="000000">
                  <a:alpha val="43137"/>
                </a:srgbClr>
              </a:outerShdw>
            </a:effectLst>
          </a:endParaRPr>
        </a:p>
      </dgm:t>
    </dgm:pt>
    <dgm:pt modelId="{CBE7D149-280D-426F-85E9-734056235AA4}" type="parTrans" cxnId="{4690075F-30D9-4007-ADBC-5482E13AE811}">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AF13C74C-0BA8-4A69-BE3A-DEE3F3CB5CE4}" type="sibTrans" cxnId="{4690075F-30D9-4007-ADBC-5482E13AE811}">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4D7DEC74-4123-48C8-9F5E-BCD19628B845}">
      <dgm:prSet custT="1"/>
      <dgm:spPr/>
      <dgm:t>
        <a:bodyPr/>
        <a:lstStyle/>
        <a:p>
          <a:r>
            <a:rPr lang="el-GR" sz="2400" b="1" dirty="0">
              <a:solidFill>
                <a:schemeClr val="bg1"/>
              </a:solidFill>
              <a:effectLst>
                <a:outerShdw blurRad="38100" dist="38100" dir="2700000" algn="tl">
                  <a:srgbClr val="000000">
                    <a:alpha val="43137"/>
                  </a:srgbClr>
                </a:outerShdw>
              </a:effectLst>
            </a:rPr>
            <a:t>Αδύναμος χαρακτήρας</a:t>
          </a:r>
          <a:endParaRPr lang="en-US" sz="2400" b="1" dirty="0">
            <a:solidFill>
              <a:schemeClr val="bg1"/>
            </a:solidFill>
            <a:effectLst>
              <a:outerShdw blurRad="38100" dist="38100" dir="2700000" algn="tl">
                <a:srgbClr val="000000">
                  <a:alpha val="43137"/>
                </a:srgbClr>
              </a:outerShdw>
            </a:effectLst>
          </a:endParaRPr>
        </a:p>
      </dgm:t>
    </dgm:pt>
    <dgm:pt modelId="{B8E44FEA-EF51-4B18-A31F-79B9F483809A}" type="parTrans" cxnId="{E9A1DC25-B462-4756-8029-BA7C07D57FE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F0F94325-07A4-409E-9FC7-EFD1CBFA0B48}" type="sibTrans" cxnId="{E9A1DC25-B462-4756-8029-BA7C07D57FE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19E919CC-0A8F-4138-8D67-1067B0AEA80E}">
      <dgm:prSet custT="1"/>
      <dgm:spPr/>
      <dgm:t>
        <a:bodyPr/>
        <a:lstStyle/>
        <a:p>
          <a:r>
            <a:rPr lang="el-GR" sz="2400" b="1" dirty="0">
              <a:solidFill>
                <a:schemeClr val="bg1"/>
              </a:solidFill>
              <a:effectLst>
                <a:outerShdw blurRad="38100" dist="38100" dir="2700000" algn="tl">
                  <a:srgbClr val="000000">
                    <a:alpha val="43137"/>
                  </a:srgbClr>
                </a:outerShdw>
              </a:effectLst>
            </a:rPr>
            <a:t>Πάντα ελπίζει ότι κάτι θα αλλάξει. </a:t>
          </a:r>
          <a:endParaRPr lang="en-US" sz="2400" b="1" dirty="0">
            <a:solidFill>
              <a:schemeClr val="bg1"/>
            </a:solidFill>
            <a:effectLst>
              <a:outerShdw blurRad="38100" dist="38100" dir="2700000" algn="tl">
                <a:srgbClr val="000000">
                  <a:alpha val="43137"/>
                </a:srgbClr>
              </a:outerShdw>
            </a:effectLst>
          </a:endParaRPr>
        </a:p>
      </dgm:t>
    </dgm:pt>
    <dgm:pt modelId="{633586CC-E98D-4F0E-8E5D-83C12366A345}" type="parTrans" cxnId="{32E01000-8CF3-4CA2-ABBD-5B4AD9A5526C}">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9AB84654-FA7A-40A8-8F73-7304E0A53C3B}" type="sibTrans" cxnId="{32E01000-8CF3-4CA2-ABBD-5B4AD9A5526C}">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530534CE-70F9-44F0-BC0B-D143A01935F6}">
      <dgm:prSet custT="1"/>
      <dgm:spPr/>
      <dgm:t>
        <a:bodyPr/>
        <a:lstStyle/>
        <a:p>
          <a:r>
            <a:rPr lang="el-GR" sz="2400" b="1" dirty="0">
              <a:solidFill>
                <a:schemeClr val="bg1"/>
              </a:solidFill>
              <a:effectLst>
                <a:outerShdw blurRad="38100" dist="38100" dir="2700000" algn="tl">
                  <a:srgbClr val="000000">
                    <a:alpha val="43137"/>
                  </a:srgbClr>
                </a:outerShdw>
              </a:effectLst>
            </a:rPr>
            <a:t>Παραμένει περιορισμένη στο σπίτι</a:t>
          </a:r>
          <a:endParaRPr lang="en-US" sz="2400" b="1" dirty="0">
            <a:solidFill>
              <a:schemeClr val="bg1"/>
            </a:solidFill>
            <a:effectLst>
              <a:outerShdw blurRad="38100" dist="38100" dir="2700000" algn="tl">
                <a:srgbClr val="000000">
                  <a:alpha val="43137"/>
                </a:srgbClr>
              </a:outerShdw>
            </a:effectLst>
          </a:endParaRPr>
        </a:p>
      </dgm:t>
    </dgm:pt>
    <dgm:pt modelId="{4A007240-579F-4AD9-97F4-BF568790207F}" type="parTrans" cxnId="{9F97F9B8-AFE0-4695-9247-05A321E94B57}">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E59AA158-53E9-4F17-A7F0-A3E06A5031D8}" type="sibTrans" cxnId="{9F97F9B8-AFE0-4695-9247-05A321E94B57}">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F4DB8FA2-4104-4265-94DD-474C4427E1FF}">
      <dgm:prSet custT="1"/>
      <dgm:spPr/>
      <dgm:t>
        <a:bodyPr/>
        <a:lstStyle/>
        <a:p>
          <a:r>
            <a:rPr lang="el-GR" sz="2400" b="1" dirty="0">
              <a:solidFill>
                <a:schemeClr val="bg1"/>
              </a:solidFill>
              <a:effectLst>
                <a:outerShdw blurRad="38100" dist="38100" dir="2700000" algn="tl">
                  <a:srgbClr val="000000">
                    <a:alpha val="43137"/>
                  </a:srgbClr>
                </a:outerShdw>
              </a:effectLst>
            </a:rPr>
            <a:t>Ανίσχυρη και διχασμένη </a:t>
          </a:r>
          <a:endParaRPr lang="en-US" sz="2400" b="1" dirty="0">
            <a:solidFill>
              <a:schemeClr val="bg1"/>
            </a:solidFill>
            <a:effectLst>
              <a:outerShdw blurRad="38100" dist="38100" dir="2700000" algn="tl">
                <a:srgbClr val="000000">
                  <a:alpha val="43137"/>
                </a:srgbClr>
              </a:outerShdw>
            </a:effectLst>
          </a:endParaRPr>
        </a:p>
      </dgm:t>
    </dgm:pt>
    <dgm:pt modelId="{AC2ED84C-8DFD-45BC-B157-72A67D6558C7}" type="parTrans" cxnId="{3A6CF512-2420-4C5F-9ABB-024588E64386}">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1633611F-954F-4AD1-AF04-EB6891AF320E}" type="sibTrans" cxnId="{3A6CF512-2420-4C5F-9ABB-024588E64386}">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41D649C1-BC7A-48CE-97D6-A026C4878E40}">
      <dgm:prSet custT="1"/>
      <dgm:spPr/>
      <dgm:t>
        <a:bodyPr/>
        <a:lstStyle/>
        <a:p>
          <a:r>
            <a:rPr lang="el-GR" sz="2400" b="1" dirty="0">
              <a:solidFill>
                <a:schemeClr val="bg1"/>
              </a:solidFill>
              <a:effectLst>
                <a:outerShdw blurRad="38100" dist="38100" dir="2700000" algn="tl">
                  <a:srgbClr val="000000">
                    <a:alpha val="43137"/>
                  </a:srgbClr>
                </a:outerShdw>
              </a:effectLst>
            </a:rPr>
            <a:t>Στερείται μιας υποστηρικτικής οικογένειας </a:t>
          </a:r>
          <a:endParaRPr lang="en-US" sz="2400" b="1" dirty="0">
            <a:solidFill>
              <a:schemeClr val="bg1"/>
            </a:solidFill>
            <a:effectLst>
              <a:outerShdw blurRad="38100" dist="38100" dir="2700000" algn="tl">
                <a:srgbClr val="000000">
                  <a:alpha val="43137"/>
                </a:srgbClr>
              </a:outerShdw>
            </a:effectLst>
          </a:endParaRPr>
        </a:p>
      </dgm:t>
    </dgm:pt>
    <dgm:pt modelId="{44BE90BD-B26D-44B5-BDA7-FEF246137C9C}" type="parTrans" cxnId="{12A5A9FE-6E13-4F34-AD6E-BDD174388F5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0584A28C-BAD1-43FA-AA67-0414A47FF8D3}" type="sibTrans" cxnId="{12A5A9FE-6E13-4F34-AD6E-BDD174388F5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B91A9447-9439-4047-86E1-2978EEAD80FE}">
      <dgm:prSet custT="1"/>
      <dgm:spPr/>
      <dgm:t>
        <a:bodyPr/>
        <a:lstStyle/>
        <a:p>
          <a:r>
            <a:rPr lang="el-GR" sz="2400" b="1" dirty="0">
              <a:solidFill>
                <a:schemeClr val="bg1"/>
              </a:solidFill>
              <a:effectLst>
                <a:outerShdw blurRad="38100" dist="38100" dir="2700000" algn="tl">
                  <a:srgbClr val="000000">
                    <a:alpha val="43137"/>
                  </a:srgbClr>
                </a:outerShdw>
              </a:effectLst>
            </a:rPr>
            <a:t>Νιώθει φόβο</a:t>
          </a:r>
          <a:endParaRPr lang="en-US" sz="2400" b="1" dirty="0">
            <a:solidFill>
              <a:schemeClr val="bg1"/>
            </a:solidFill>
            <a:effectLst>
              <a:outerShdw blurRad="38100" dist="38100" dir="2700000" algn="tl">
                <a:srgbClr val="000000">
                  <a:alpha val="43137"/>
                </a:srgbClr>
              </a:outerShdw>
            </a:effectLst>
          </a:endParaRPr>
        </a:p>
      </dgm:t>
    </dgm:pt>
    <dgm:pt modelId="{9934C611-8F90-4145-A6DE-11A12591A210}" type="parTrans" cxnId="{82B5029F-09CB-485C-BEE3-A39609D70B2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9C388028-5B70-40E6-86B1-E9DCD34F6712}" type="sibTrans" cxnId="{82B5029F-09CB-485C-BEE3-A39609D70B22}">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41AD1E77-078C-43FC-BA80-E48BACFAF47B}">
      <dgm:prSet custT="1"/>
      <dgm:spPr/>
      <dgm:t>
        <a:bodyPr/>
        <a:lstStyle/>
        <a:p>
          <a:r>
            <a:rPr lang="el-GR" sz="2400" b="1" dirty="0">
              <a:solidFill>
                <a:schemeClr val="bg1"/>
              </a:solidFill>
              <a:effectLst>
                <a:outerShdw blurRad="38100" dist="38100" dir="2700000" algn="tl">
                  <a:srgbClr val="000000">
                    <a:alpha val="43137"/>
                  </a:srgbClr>
                </a:outerShdw>
              </a:effectLst>
            </a:rPr>
            <a:t>Ντροπή</a:t>
          </a:r>
          <a:endParaRPr lang="en-US" sz="2400" b="1" dirty="0">
            <a:solidFill>
              <a:schemeClr val="bg1"/>
            </a:solidFill>
            <a:effectLst>
              <a:outerShdw blurRad="38100" dist="38100" dir="2700000" algn="tl">
                <a:srgbClr val="000000">
                  <a:alpha val="43137"/>
                </a:srgbClr>
              </a:outerShdw>
            </a:effectLst>
          </a:endParaRPr>
        </a:p>
      </dgm:t>
    </dgm:pt>
    <dgm:pt modelId="{7EE9D075-75C9-41A2-8935-6E0297A2168F}" type="parTrans" cxnId="{B029C519-2C27-49D0-99CF-572B70158379}">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46B7B54F-DFF1-4445-9C15-274518086E91}" type="sibTrans" cxnId="{B029C519-2C27-49D0-99CF-572B70158379}">
      <dgm:prSet/>
      <dgm:spPr/>
      <dgm:t>
        <a:bodyPr/>
        <a:lstStyle/>
        <a:p>
          <a:endParaRPr lang="en-US" sz="2400" b="1">
            <a:solidFill>
              <a:schemeClr val="bg1"/>
            </a:solidFill>
            <a:effectLst>
              <a:outerShdw blurRad="38100" dist="38100" dir="2700000" algn="tl">
                <a:srgbClr val="000000">
                  <a:alpha val="43137"/>
                </a:srgbClr>
              </a:outerShdw>
            </a:effectLst>
          </a:endParaRPr>
        </a:p>
      </dgm:t>
    </dgm:pt>
    <dgm:pt modelId="{5C049424-8475-4C52-A138-3D28571EDF41}" type="pres">
      <dgm:prSet presAssocID="{B85F36B6-65AD-4BD1-9F72-52093CD7F733}" presName="Name0" presStyleCnt="0">
        <dgm:presLayoutVars>
          <dgm:dir/>
          <dgm:animLvl val="lvl"/>
          <dgm:resizeHandles val="exact"/>
        </dgm:presLayoutVars>
      </dgm:prSet>
      <dgm:spPr/>
    </dgm:pt>
    <dgm:pt modelId="{39DEC703-FDE2-4C0D-AD53-1FDBECA43217}" type="pres">
      <dgm:prSet presAssocID="{2E821D4E-B1F3-47D7-868D-B659F2A9139C}" presName="linNode" presStyleCnt="0"/>
      <dgm:spPr/>
    </dgm:pt>
    <dgm:pt modelId="{EE350886-AA96-4FA8-A914-1EC98ACE8DA4}" type="pres">
      <dgm:prSet presAssocID="{2E821D4E-B1F3-47D7-868D-B659F2A9139C}" presName="parentText" presStyleLbl="node1" presStyleIdx="0" presStyleCnt="9" custScaleY="329690" custLinFactNeighborX="-88281" custLinFactNeighborY="54894">
        <dgm:presLayoutVars>
          <dgm:chMax val="1"/>
          <dgm:bulletEnabled val="1"/>
        </dgm:presLayoutVars>
      </dgm:prSet>
      <dgm:spPr/>
    </dgm:pt>
    <dgm:pt modelId="{BD7F85EF-19CB-41E7-85F3-453AD77D502C}" type="pres">
      <dgm:prSet presAssocID="{1778EE55-6F11-445F-8C77-B854B1F798F0}" presName="sp" presStyleCnt="0"/>
      <dgm:spPr/>
    </dgm:pt>
    <dgm:pt modelId="{33E1FDCA-97B2-4A59-9075-4C88D3A83239}" type="pres">
      <dgm:prSet presAssocID="{6D80D725-2330-48AA-BDD4-84F7C6F745AF}" presName="linNode" presStyleCnt="0"/>
      <dgm:spPr/>
    </dgm:pt>
    <dgm:pt modelId="{6A0C2C6F-610C-483B-8B43-CE551F5D318F}" type="pres">
      <dgm:prSet presAssocID="{6D80D725-2330-48AA-BDD4-84F7C6F745AF}" presName="parentText" presStyleLbl="node1" presStyleIdx="1" presStyleCnt="9" custScaleX="108626" custScaleY="305418" custLinFactNeighborX="87659" custLinFactNeighborY="-65450">
        <dgm:presLayoutVars>
          <dgm:chMax val="1"/>
          <dgm:bulletEnabled val="1"/>
        </dgm:presLayoutVars>
      </dgm:prSet>
      <dgm:spPr/>
    </dgm:pt>
    <dgm:pt modelId="{1D914D36-ECD0-4DC4-8C05-9D49FB9ED449}" type="pres">
      <dgm:prSet presAssocID="{AF13C74C-0BA8-4A69-BE3A-DEE3F3CB5CE4}" presName="sp" presStyleCnt="0"/>
      <dgm:spPr/>
    </dgm:pt>
    <dgm:pt modelId="{2F344A6C-3E0F-4015-8354-C884AF726FEC}" type="pres">
      <dgm:prSet presAssocID="{4D7DEC74-4123-48C8-9F5E-BCD19628B845}" presName="linNode" presStyleCnt="0"/>
      <dgm:spPr/>
    </dgm:pt>
    <dgm:pt modelId="{8F4681EB-6FA3-4414-A4D0-B4AFBC692E3D}" type="pres">
      <dgm:prSet presAssocID="{4D7DEC74-4123-48C8-9F5E-BCD19628B845}" presName="parentText" presStyleLbl="node1" presStyleIdx="2" presStyleCnt="9" custScaleY="289764" custLinFactY="42596" custLinFactNeighborX="-61878" custLinFactNeighborY="100000">
        <dgm:presLayoutVars>
          <dgm:chMax val="1"/>
          <dgm:bulletEnabled val="1"/>
        </dgm:presLayoutVars>
      </dgm:prSet>
      <dgm:spPr/>
    </dgm:pt>
    <dgm:pt modelId="{32CACCD7-3010-4513-AE6D-2FEF81FA340A}" type="pres">
      <dgm:prSet presAssocID="{F0F94325-07A4-409E-9FC7-EFD1CBFA0B48}" presName="sp" presStyleCnt="0"/>
      <dgm:spPr/>
    </dgm:pt>
    <dgm:pt modelId="{30404D04-764F-4E4F-9972-B601E1B94E23}" type="pres">
      <dgm:prSet presAssocID="{19E919CC-0A8F-4138-8D67-1067B0AEA80E}" presName="linNode" presStyleCnt="0"/>
      <dgm:spPr/>
    </dgm:pt>
    <dgm:pt modelId="{FA29394E-3748-4159-B952-8DA9342B854E}" type="pres">
      <dgm:prSet presAssocID="{19E919CC-0A8F-4138-8D67-1067B0AEA80E}" presName="parentText" presStyleLbl="node1" presStyleIdx="3" presStyleCnt="9" custScaleX="104634" custScaleY="478660" custLinFactY="-26678" custLinFactNeighborX="51326" custLinFactNeighborY="-100000">
        <dgm:presLayoutVars>
          <dgm:chMax val="1"/>
          <dgm:bulletEnabled val="1"/>
        </dgm:presLayoutVars>
      </dgm:prSet>
      <dgm:spPr/>
    </dgm:pt>
    <dgm:pt modelId="{68DF1511-6D73-43E5-99EE-8C05A31ACDA3}" type="pres">
      <dgm:prSet presAssocID="{9AB84654-FA7A-40A8-8F73-7304E0A53C3B}" presName="sp" presStyleCnt="0"/>
      <dgm:spPr/>
    </dgm:pt>
    <dgm:pt modelId="{8052E261-52CF-48A3-A268-40920F92639C}" type="pres">
      <dgm:prSet presAssocID="{530534CE-70F9-44F0-BC0B-D143A01935F6}" presName="linNode" presStyleCnt="0"/>
      <dgm:spPr/>
    </dgm:pt>
    <dgm:pt modelId="{9409A1CD-543A-4CED-B9D0-20B9738B537F}" type="pres">
      <dgm:prSet presAssocID="{530534CE-70F9-44F0-BC0B-D143A01935F6}" presName="parentText" presStyleLbl="node1" presStyleIdx="4" presStyleCnt="9" custScaleX="103253" custScaleY="510455" custLinFactNeighborX="76385" custLinFactNeighborY="-38976">
        <dgm:presLayoutVars>
          <dgm:chMax val="1"/>
          <dgm:bulletEnabled val="1"/>
        </dgm:presLayoutVars>
      </dgm:prSet>
      <dgm:spPr/>
    </dgm:pt>
    <dgm:pt modelId="{BF977069-E124-43EE-BA6C-346975892339}" type="pres">
      <dgm:prSet presAssocID="{E59AA158-53E9-4F17-A7F0-A3E06A5031D8}" presName="sp" presStyleCnt="0"/>
      <dgm:spPr/>
    </dgm:pt>
    <dgm:pt modelId="{26673939-7E38-48D5-B5BD-423F5C5E332F}" type="pres">
      <dgm:prSet presAssocID="{F4DB8FA2-4104-4265-94DD-474C4427E1FF}" presName="linNode" presStyleCnt="0"/>
      <dgm:spPr/>
    </dgm:pt>
    <dgm:pt modelId="{4202DB48-8EE8-4269-A323-3C3F72E77ACA}" type="pres">
      <dgm:prSet presAssocID="{F4DB8FA2-4104-4265-94DD-474C4427E1FF}" presName="parentText" presStyleLbl="node1" presStyleIdx="5" presStyleCnt="9" custScaleY="233191" custLinFactNeighborX="-82646" custLinFactNeighborY="-61228">
        <dgm:presLayoutVars>
          <dgm:chMax val="1"/>
          <dgm:bulletEnabled val="1"/>
        </dgm:presLayoutVars>
      </dgm:prSet>
      <dgm:spPr/>
    </dgm:pt>
    <dgm:pt modelId="{C9CE5F0C-E765-4AE9-B3C5-0DBF31CCF045}" type="pres">
      <dgm:prSet presAssocID="{1633611F-954F-4AD1-AF04-EB6891AF320E}" presName="sp" presStyleCnt="0"/>
      <dgm:spPr/>
    </dgm:pt>
    <dgm:pt modelId="{4F036D3E-7000-45BD-99B8-C54B304C8566}" type="pres">
      <dgm:prSet presAssocID="{41D649C1-BC7A-48CE-97D6-A026C4878E40}" presName="linNode" presStyleCnt="0"/>
      <dgm:spPr/>
    </dgm:pt>
    <dgm:pt modelId="{C724B0F2-225D-4024-B489-26E412AEBEB4}" type="pres">
      <dgm:prSet presAssocID="{41D649C1-BC7A-48CE-97D6-A026C4878E40}" presName="parentText" presStyleLbl="node1" presStyleIdx="6" presStyleCnt="9" custScaleX="153545" custScaleY="302943" custLinFactY="-20344" custLinFactNeighborX="41323" custLinFactNeighborY="-100000">
        <dgm:presLayoutVars>
          <dgm:chMax val="1"/>
          <dgm:bulletEnabled val="1"/>
        </dgm:presLayoutVars>
      </dgm:prSet>
      <dgm:spPr/>
    </dgm:pt>
    <dgm:pt modelId="{7DB65C88-0D41-45F0-BFAD-FDB0B3C86A7C}" type="pres">
      <dgm:prSet presAssocID="{0584A28C-BAD1-43FA-AA67-0414A47FF8D3}" presName="sp" presStyleCnt="0"/>
      <dgm:spPr/>
    </dgm:pt>
    <dgm:pt modelId="{9F9A3139-5733-4325-8F68-D29A3B90F817}" type="pres">
      <dgm:prSet presAssocID="{B91A9447-9439-4047-86E1-2978EEAD80FE}" presName="linNode" presStyleCnt="0"/>
      <dgm:spPr/>
    </dgm:pt>
    <dgm:pt modelId="{FC982322-83CC-48B7-8129-61ECA06A5208}" type="pres">
      <dgm:prSet presAssocID="{B91A9447-9439-4047-86E1-2978EEAD80FE}" presName="parentText" presStyleLbl="node1" presStyleIdx="7" presStyleCnt="9" custScaleY="305970" custLinFactNeighborX="-30992" custLinFactNeighborY="-29558">
        <dgm:presLayoutVars>
          <dgm:chMax val="1"/>
          <dgm:bulletEnabled val="1"/>
        </dgm:presLayoutVars>
      </dgm:prSet>
      <dgm:spPr/>
    </dgm:pt>
    <dgm:pt modelId="{CC57FBCF-00B5-48A4-AB2E-15E907537AB6}" type="pres">
      <dgm:prSet presAssocID="{9C388028-5B70-40E6-86B1-E9DCD34F6712}" presName="sp" presStyleCnt="0"/>
      <dgm:spPr/>
    </dgm:pt>
    <dgm:pt modelId="{D1520401-82BB-4F59-835A-5CFF576FE9A8}" type="pres">
      <dgm:prSet presAssocID="{41AD1E77-078C-43FC-BA80-E48BACFAF47B}" presName="linNode" presStyleCnt="0"/>
      <dgm:spPr/>
    </dgm:pt>
    <dgm:pt modelId="{300A0D73-F8B0-4B8C-8C2A-48DAB5B6B46E}" type="pres">
      <dgm:prSet presAssocID="{41AD1E77-078C-43FC-BA80-E48BACFAF47B}" presName="parentText" presStyleLbl="node1" presStyleIdx="8" presStyleCnt="9" custScaleY="248563" custLinFactNeighborX="74507" custLinFactNeighborY="-76007">
        <dgm:presLayoutVars>
          <dgm:chMax val="1"/>
          <dgm:bulletEnabled val="1"/>
        </dgm:presLayoutVars>
      </dgm:prSet>
      <dgm:spPr/>
    </dgm:pt>
  </dgm:ptLst>
  <dgm:cxnLst>
    <dgm:cxn modelId="{32E01000-8CF3-4CA2-ABBD-5B4AD9A5526C}" srcId="{B85F36B6-65AD-4BD1-9F72-52093CD7F733}" destId="{19E919CC-0A8F-4138-8D67-1067B0AEA80E}" srcOrd="3" destOrd="0" parTransId="{633586CC-E98D-4F0E-8E5D-83C12366A345}" sibTransId="{9AB84654-FA7A-40A8-8F73-7304E0A53C3B}"/>
    <dgm:cxn modelId="{3A6CF512-2420-4C5F-9ABB-024588E64386}" srcId="{B85F36B6-65AD-4BD1-9F72-52093CD7F733}" destId="{F4DB8FA2-4104-4265-94DD-474C4427E1FF}" srcOrd="5" destOrd="0" parTransId="{AC2ED84C-8DFD-45BC-B157-72A67D6558C7}" sibTransId="{1633611F-954F-4AD1-AF04-EB6891AF320E}"/>
    <dgm:cxn modelId="{B029C519-2C27-49D0-99CF-572B70158379}" srcId="{B85F36B6-65AD-4BD1-9F72-52093CD7F733}" destId="{41AD1E77-078C-43FC-BA80-E48BACFAF47B}" srcOrd="8" destOrd="0" parTransId="{7EE9D075-75C9-41A2-8935-6E0297A2168F}" sibTransId="{46B7B54F-DFF1-4445-9C15-274518086E91}"/>
    <dgm:cxn modelId="{E9A1DC25-B462-4756-8029-BA7C07D57FE2}" srcId="{B85F36B6-65AD-4BD1-9F72-52093CD7F733}" destId="{4D7DEC74-4123-48C8-9F5E-BCD19628B845}" srcOrd="2" destOrd="0" parTransId="{B8E44FEA-EF51-4B18-A31F-79B9F483809A}" sibTransId="{F0F94325-07A4-409E-9FC7-EFD1CBFA0B48}"/>
    <dgm:cxn modelId="{47B5B731-697F-473B-B4DC-ADE3BB8CE565}" type="presOf" srcId="{6D80D725-2330-48AA-BDD4-84F7C6F745AF}" destId="{6A0C2C6F-610C-483B-8B43-CE551F5D318F}" srcOrd="0" destOrd="0" presId="urn:microsoft.com/office/officeart/2005/8/layout/vList5"/>
    <dgm:cxn modelId="{CF361C33-7BD3-4B23-904D-AE7A3FE33D26}" type="presOf" srcId="{B85F36B6-65AD-4BD1-9F72-52093CD7F733}" destId="{5C049424-8475-4C52-A138-3D28571EDF41}" srcOrd="0" destOrd="0" presId="urn:microsoft.com/office/officeart/2005/8/layout/vList5"/>
    <dgm:cxn modelId="{E1E88937-63DB-46A6-A6A8-6BB1740CB958}" type="presOf" srcId="{19E919CC-0A8F-4138-8D67-1067B0AEA80E}" destId="{FA29394E-3748-4159-B952-8DA9342B854E}" srcOrd="0" destOrd="0" presId="urn:microsoft.com/office/officeart/2005/8/layout/vList5"/>
    <dgm:cxn modelId="{D7D5773A-B6EC-4932-8FF2-539C01C9C348}" type="presOf" srcId="{530534CE-70F9-44F0-BC0B-D143A01935F6}" destId="{9409A1CD-543A-4CED-B9D0-20B9738B537F}" srcOrd="0" destOrd="0" presId="urn:microsoft.com/office/officeart/2005/8/layout/vList5"/>
    <dgm:cxn modelId="{4690075F-30D9-4007-ADBC-5482E13AE811}" srcId="{B85F36B6-65AD-4BD1-9F72-52093CD7F733}" destId="{6D80D725-2330-48AA-BDD4-84F7C6F745AF}" srcOrd="1" destOrd="0" parTransId="{CBE7D149-280D-426F-85E9-734056235AA4}" sibTransId="{AF13C74C-0BA8-4A69-BE3A-DEE3F3CB5CE4}"/>
    <dgm:cxn modelId="{35842746-FE78-4101-8E85-019E55A02FAC}" type="presOf" srcId="{41AD1E77-078C-43FC-BA80-E48BACFAF47B}" destId="{300A0D73-F8B0-4B8C-8C2A-48DAB5B6B46E}" srcOrd="0" destOrd="0" presId="urn:microsoft.com/office/officeart/2005/8/layout/vList5"/>
    <dgm:cxn modelId="{F1D9D67C-3DD0-4C11-A515-B8F24DB71C6B}" type="presOf" srcId="{41D649C1-BC7A-48CE-97D6-A026C4878E40}" destId="{C724B0F2-225D-4024-B489-26E412AEBEB4}" srcOrd="0" destOrd="0" presId="urn:microsoft.com/office/officeart/2005/8/layout/vList5"/>
    <dgm:cxn modelId="{F2D9EC8F-D8BC-4C5D-B0EF-3092A6C60C4D}" type="presOf" srcId="{B91A9447-9439-4047-86E1-2978EEAD80FE}" destId="{FC982322-83CC-48B7-8129-61ECA06A5208}" srcOrd="0" destOrd="0" presId="urn:microsoft.com/office/officeart/2005/8/layout/vList5"/>
    <dgm:cxn modelId="{82B5029F-09CB-485C-BEE3-A39609D70B22}" srcId="{B85F36B6-65AD-4BD1-9F72-52093CD7F733}" destId="{B91A9447-9439-4047-86E1-2978EEAD80FE}" srcOrd="7" destOrd="0" parTransId="{9934C611-8F90-4145-A6DE-11A12591A210}" sibTransId="{9C388028-5B70-40E6-86B1-E9DCD34F6712}"/>
    <dgm:cxn modelId="{9F97F9B8-AFE0-4695-9247-05A321E94B57}" srcId="{B85F36B6-65AD-4BD1-9F72-52093CD7F733}" destId="{530534CE-70F9-44F0-BC0B-D143A01935F6}" srcOrd="4" destOrd="0" parTransId="{4A007240-579F-4AD9-97F4-BF568790207F}" sibTransId="{E59AA158-53E9-4F17-A7F0-A3E06A5031D8}"/>
    <dgm:cxn modelId="{BACFCBC1-09C9-40E7-A9A6-D939AA7E0542}" type="presOf" srcId="{4D7DEC74-4123-48C8-9F5E-BCD19628B845}" destId="{8F4681EB-6FA3-4414-A4D0-B4AFBC692E3D}" srcOrd="0" destOrd="0" presId="urn:microsoft.com/office/officeart/2005/8/layout/vList5"/>
    <dgm:cxn modelId="{5F0530E9-03F1-4BF4-B0B1-6E5797379A9F}" type="presOf" srcId="{2E821D4E-B1F3-47D7-868D-B659F2A9139C}" destId="{EE350886-AA96-4FA8-A914-1EC98ACE8DA4}" srcOrd="0" destOrd="0" presId="urn:microsoft.com/office/officeart/2005/8/layout/vList5"/>
    <dgm:cxn modelId="{7850ACF3-ABB7-4BD4-8650-14E3AF983D7B}" srcId="{B85F36B6-65AD-4BD1-9F72-52093CD7F733}" destId="{2E821D4E-B1F3-47D7-868D-B659F2A9139C}" srcOrd="0" destOrd="0" parTransId="{1EF16408-472D-432A-936E-C31D2B299D99}" sibTransId="{1778EE55-6F11-445F-8C77-B854B1F798F0}"/>
    <dgm:cxn modelId="{35A181F9-B47C-4A5C-955A-A116F0A5D67D}" type="presOf" srcId="{F4DB8FA2-4104-4265-94DD-474C4427E1FF}" destId="{4202DB48-8EE8-4269-A323-3C3F72E77ACA}" srcOrd="0" destOrd="0" presId="urn:microsoft.com/office/officeart/2005/8/layout/vList5"/>
    <dgm:cxn modelId="{12A5A9FE-6E13-4F34-AD6E-BDD174388F52}" srcId="{B85F36B6-65AD-4BD1-9F72-52093CD7F733}" destId="{41D649C1-BC7A-48CE-97D6-A026C4878E40}" srcOrd="6" destOrd="0" parTransId="{44BE90BD-B26D-44B5-BDA7-FEF246137C9C}" sibTransId="{0584A28C-BAD1-43FA-AA67-0414A47FF8D3}"/>
    <dgm:cxn modelId="{2206AE04-1DD8-42A5-8FA2-0BE493253AE1}" type="presParOf" srcId="{5C049424-8475-4C52-A138-3D28571EDF41}" destId="{39DEC703-FDE2-4C0D-AD53-1FDBECA43217}" srcOrd="0" destOrd="0" presId="urn:microsoft.com/office/officeart/2005/8/layout/vList5"/>
    <dgm:cxn modelId="{1CCE818A-75A8-428B-92C2-86640B968348}" type="presParOf" srcId="{39DEC703-FDE2-4C0D-AD53-1FDBECA43217}" destId="{EE350886-AA96-4FA8-A914-1EC98ACE8DA4}" srcOrd="0" destOrd="0" presId="urn:microsoft.com/office/officeart/2005/8/layout/vList5"/>
    <dgm:cxn modelId="{20B56922-311E-4393-BCC1-CDDB8FCCC33E}" type="presParOf" srcId="{5C049424-8475-4C52-A138-3D28571EDF41}" destId="{BD7F85EF-19CB-41E7-85F3-453AD77D502C}" srcOrd="1" destOrd="0" presId="urn:microsoft.com/office/officeart/2005/8/layout/vList5"/>
    <dgm:cxn modelId="{09DB00C6-FAA9-4EE7-91A6-8493C8F35519}" type="presParOf" srcId="{5C049424-8475-4C52-A138-3D28571EDF41}" destId="{33E1FDCA-97B2-4A59-9075-4C88D3A83239}" srcOrd="2" destOrd="0" presId="urn:microsoft.com/office/officeart/2005/8/layout/vList5"/>
    <dgm:cxn modelId="{707BF507-FB7F-4839-BBF4-0BAB94993E7C}" type="presParOf" srcId="{33E1FDCA-97B2-4A59-9075-4C88D3A83239}" destId="{6A0C2C6F-610C-483B-8B43-CE551F5D318F}" srcOrd="0" destOrd="0" presId="urn:microsoft.com/office/officeart/2005/8/layout/vList5"/>
    <dgm:cxn modelId="{755FC905-DCF8-413D-8B3F-8D53C2AD82B6}" type="presParOf" srcId="{5C049424-8475-4C52-A138-3D28571EDF41}" destId="{1D914D36-ECD0-4DC4-8C05-9D49FB9ED449}" srcOrd="3" destOrd="0" presId="urn:microsoft.com/office/officeart/2005/8/layout/vList5"/>
    <dgm:cxn modelId="{DB4FA0E0-5CCC-4C1F-B265-0288C1A6C6AE}" type="presParOf" srcId="{5C049424-8475-4C52-A138-3D28571EDF41}" destId="{2F344A6C-3E0F-4015-8354-C884AF726FEC}" srcOrd="4" destOrd="0" presId="urn:microsoft.com/office/officeart/2005/8/layout/vList5"/>
    <dgm:cxn modelId="{9DD4A4C6-A54A-4FD4-976B-3CA7EB197B9D}" type="presParOf" srcId="{2F344A6C-3E0F-4015-8354-C884AF726FEC}" destId="{8F4681EB-6FA3-4414-A4D0-B4AFBC692E3D}" srcOrd="0" destOrd="0" presId="urn:microsoft.com/office/officeart/2005/8/layout/vList5"/>
    <dgm:cxn modelId="{DD6044E6-BB11-4DAB-AC58-98F0870FF1E9}" type="presParOf" srcId="{5C049424-8475-4C52-A138-3D28571EDF41}" destId="{32CACCD7-3010-4513-AE6D-2FEF81FA340A}" srcOrd="5" destOrd="0" presId="urn:microsoft.com/office/officeart/2005/8/layout/vList5"/>
    <dgm:cxn modelId="{E4D7F97E-6023-4D38-AE58-52BAF35DE224}" type="presParOf" srcId="{5C049424-8475-4C52-A138-3D28571EDF41}" destId="{30404D04-764F-4E4F-9972-B601E1B94E23}" srcOrd="6" destOrd="0" presId="urn:microsoft.com/office/officeart/2005/8/layout/vList5"/>
    <dgm:cxn modelId="{928CA716-B85B-4293-A815-72DC4F76715D}" type="presParOf" srcId="{30404D04-764F-4E4F-9972-B601E1B94E23}" destId="{FA29394E-3748-4159-B952-8DA9342B854E}" srcOrd="0" destOrd="0" presId="urn:microsoft.com/office/officeart/2005/8/layout/vList5"/>
    <dgm:cxn modelId="{4A3E6EC5-C406-4972-8613-9665F62DE566}" type="presParOf" srcId="{5C049424-8475-4C52-A138-3D28571EDF41}" destId="{68DF1511-6D73-43E5-99EE-8C05A31ACDA3}" srcOrd="7" destOrd="0" presId="urn:microsoft.com/office/officeart/2005/8/layout/vList5"/>
    <dgm:cxn modelId="{452391A3-9453-44CA-8941-7D13DF9862C0}" type="presParOf" srcId="{5C049424-8475-4C52-A138-3D28571EDF41}" destId="{8052E261-52CF-48A3-A268-40920F92639C}" srcOrd="8" destOrd="0" presId="urn:microsoft.com/office/officeart/2005/8/layout/vList5"/>
    <dgm:cxn modelId="{08F3EF97-189C-4622-86B9-93EE660E7F02}" type="presParOf" srcId="{8052E261-52CF-48A3-A268-40920F92639C}" destId="{9409A1CD-543A-4CED-B9D0-20B9738B537F}" srcOrd="0" destOrd="0" presId="urn:microsoft.com/office/officeart/2005/8/layout/vList5"/>
    <dgm:cxn modelId="{D4439BFC-E58F-44C1-88A3-C8D197B8CFF1}" type="presParOf" srcId="{5C049424-8475-4C52-A138-3D28571EDF41}" destId="{BF977069-E124-43EE-BA6C-346975892339}" srcOrd="9" destOrd="0" presId="urn:microsoft.com/office/officeart/2005/8/layout/vList5"/>
    <dgm:cxn modelId="{17CF9DFB-1B75-4042-AE35-E5F1363AC465}" type="presParOf" srcId="{5C049424-8475-4C52-A138-3D28571EDF41}" destId="{26673939-7E38-48D5-B5BD-423F5C5E332F}" srcOrd="10" destOrd="0" presId="urn:microsoft.com/office/officeart/2005/8/layout/vList5"/>
    <dgm:cxn modelId="{E511E2A7-2544-4B5F-B405-BB5C7A8BC846}" type="presParOf" srcId="{26673939-7E38-48D5-B5BD-423F5C5E332F}" destId="{4202DB48-8EE8-4269-A323-3C3F72E77ACA}" srcOrd="0" destOrd="0" presId="urn:microsoft.com/office/officeart/2005/8/layout/vList5"/>
    <dgm:cxn modelId="{7C155E9D-EC9D-4C26-B76D-769EBD220A31}" type="presParOf" srcId="{5C049424-8475-4C52-A138-3D28571EDF41}" destId="{C9CE5F0C-E765-4AE9-B3C5-0DBF31CCF045}" srcOrd="11" destOrd="0" presId="urn:microsoft.com/office/officeart/2005/8/layout/vList5"/>
    <dgm:cxn modelId="{A66A094F-F677-4623-BE5B-0381B2022E3B}" type="presParOf" srcId="{5C049424-8475-4C52-A138-3D28571EDF41}" destId="{4F036D3E-7000-45BD-99B8-C54B304C8566}" srcOrd="12" destOrd="0" presId="urn:microsoft.com/office/officeart/2005/8/layout/vList5"/>
    <dgm:cxn modelId="{D5EBFB94-0086-4DC5-A262-35B54996A26B}" type="presParOf" srcId="{4F036D3E-7000-45BD-99B8-C54B304C8566}" destId="{C724B0F2-225D-4024-B489-26E412AEBEB4}" srcOrd="0" destOrd="0" presId="urn:microsoft.com/office/officeart/2005/8/layout/vList5"/>
    <dgm:cxn modelId="{52438F08-CF5F-4C07-BADE-5DFD07F0C59F}" type="presParOf" srcId="{5C049424-8475-4C52-A138-3D28571EDF41}" destId="{7DB65C88-0D41-45F0-BFAD-FDB0B3C86A7C}" srcOrd="13" destOrd="0" presId="urn:microsoft.com/office/officeart/2005/8/layout/vList5"/>
    <dgm:cxn modelId="{D9DBAA8A-D3B3-40C9-907B-A2270628EC7A}" type="presParOf" srcId="{5C049424-8475-4C52-A138-3D28571EDF41}" destId="{9F9A3139-5733-4325-8F68-D29A3B90F817}" srcOrd="14" destOrd="0" presId="urn:microsoft.com/office/officeart/2005/8/layout/vList5"/>
    <dgm:cxn modelId="{09446BFD-46CF-46DE-B3DF-7A63B1457C64}" type="presParOf" srcId="{9F9A3139-5733-4325-8F68-D29A3B90F817}" destId="{FC982322-83CC-48B7-8129-61ECA06A5208}" srcOrd="0" destOrd="0" presId="urn:microsoft.com/office/officeart/2005/8/layout/vList5"/>
    <dgm:cxn modelId="{405E1CA6-9EBB-47AB-B565-66CF95AF83B5}" type="presParOf" srcId="{5C049424-8475-4C52-A138-3D28571EDF41}" destId="{CC57FBCF-00B5-48A4-AB2E-15E907537AB6}" srcOrd="15" destOrd="0" presId="urn:microsoft.com/office/officeart/2005/8/layout/vList5"/>
    <dgm:cxn modelId="{92292656-2A03-4798-B69E-56832E7C94BE}" type="presParOf" srcId="{5C049424-8475-4C52-A138-3D28571EDF41}" destId="{D1520401-82BB-4F59-835A-5CFF576FE9A8}" srcOrd="16" destOrd="0" presId="urn:microsoft.com/office/officeart/2005/8/layout/vList5"/>
    <dgm:cxn modelId="{FC1040A5-36C3-4EC0-AC8C-46DAF6C5B90A}" type="presParOf" srcId="{D1520401-82BB-4F59-835A-5CFF576FE9A8}" destId="{300A0D73-F8B0-4B8C-8C2A-48DAB5B6B46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2437B4-F23C-45DE-80C8-B4F0989B2FF8}"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637E8D9A-64EA-4095-9F81-ABDC802140B9}">
      <dgm:prSet/>
      <dgm:spPr/>
      <dgm:t>
        <a:bodyPr/>
        <a:lstStyle/>
        <a:p>
          <a:r>
            <a:rPr lang="el-GR" dirty="0">
              <a:latin typeface="Century Schoolbook" panose="02040604050505020304" pitchFamily="18" charset="0"/>
            </a:rPr>
            <a:t>Γείτονες, συγγενείς, συμμαθητές. </a:t>
          </a:r>
          <a:endParaRPr lang="en-US" dirty="0">
            <a:latin typeface="Century Schoolbook" panose="02040604050505020304" pitchFamily="18" charset="0"/>
          </a:endParaRPr>
        </a:p>
      </dgm:t>
    </dgm:pt>
    <dgm:pt modelId="{76FE7DF6-A162-4327-83D2-FF53FF78A3CE}" type="parTrans" cxnId="{A4580137-E214-40D6-B605-2F8687BF0544}">
      <dgm:prSet/>
      <dgm:spPr/>
      <dgm:t>
        <a:bodyPr/>
        <a:lstStyle/>
        <a:p>
          <a:endParaRPr lang="en-US">
            <a:latin typeface="Century Schoolbook" panose="02040604050505020304" pitchFamily="18" charset="0"/>
          </a:endParaRPr>
        </a:p>
      </dgm:t>
    </dgm:pt>
    <dgm:pt modelId="{FC752757-E9E0-4B85-9285-E42C5A1F11F2}" type="sibTrans" cxnId="{A4580137-E214-40D6-B605-2F8687BF0544}">
      <dgm:prSet/>
      <dgm:spPr/>
      <dgm:t>
        <a:bodyPr/>
        <a:lstStyle/>
        <a:p>
          <a:endParaRPr lang="en-US">
            <a:latin typeface="Century Schoolbook" panose="02040604050505020304" pitchFamily="18" charset="0"/>
          </a:endParaRPr>
        </a:p>
      </dgm:t>
    </dgm:pt>
    <dgm:pt modelId="{EF2AC452-84B8-4FCD-BDDB-8C80DBF9EEAC}">
      <dgm:prSet/>
      <dgm:spPr/>
      <dgm:t>
        <a:bodyPr/>
        <a:lstStyle/>
        <a:p>
          <a:r>
            <a:rPr lang="el-GR">
              <a:latin typeface="Century Schoolbook" panose="02040604050505020304" pitchFamily="18" charset="0"/>
            </a:rPr>
            <a:t>Βλέπουν ή υποψιάζονται αλλά δεν τολμούν να μιλήσουν και σωπαίνουν.</a:t>
          </a:r>
          <a:endParaRPr lang="en-US">
            <a:latin typeface="Century Schoolbook" panose="02040604050505020304" pitchFamily="18" charset="0"/>
          </a:endParaRPr>
        </a:p>
      </dgm:t>
    </dgm:pt>
    <dgm:pt modelId="{9FDD121D-B7B1-4E15-94CB-DA7F1F1B466F}" type="parTrans" cxnId="{A7368462-AE78-4873-999D-7ED8F1C10659}">
      <dgm:prSet/>
      <dgm:spPr/>
      <dgm:t>
        <a:bodyPr/>
        <a:lstStyle/>
        <a:p>
          <a:endParaRPr lang="en-US">
            <a:latin typeface="Century Schoolbook" panose="02040604050505020304" pitchFamily="18" charset="0"/>
          </a:endParaRPr>
        </a:p>
      </dgm:t>
    </dgm:pt>
    <dgm:pt modelId="{158679D9-E132-48C0-B568-90F55AE38C89}" type="sibTrans" cxnId="{A7368462-AE78-4873-999D-7ED8F1C10659}">
      <dgm:prSet/>
      <dgm:spPr/>
      <dgm:t>
        <a:bodyPr/>
        <a:lstStyle/>
        <a:p>
          <a:endParaRPr lang="en-US">
            <a:latin typeface="Century Schoolbook" panose="02040604050505020304" pitchFamily="18" charset="0"/>
          </a:endParaRPr>
        </a:p>
      </dgm:t>
    </dgm:pt>
    <dgm:pt modelId="{9D93474A-E433-4C7C-A4B0-C91B6062E29D}" type="pres">
      <dgm:prSet presAssocID="{8E2437B4-F23C-45DE-80C8-B4F0989B2FF8}" presName="hierChild1" presStyleCnt="0">
        <dgm:presLayoutVars>
          <dgm:chPref val="1"/>
          <dgm:dir/>
          <dgm:animOne val="branch"/>
          <dgm:animLvl val="lvl"/>
          <dgm:resizeHandles/>
        </dgm:presLayoutVars>
      </dgm:prSet>
      <dgm:spPr/>
    </dgm:pt>
    <dgm:pt modelId="{F3D85940-75DB-4D80-BD5E-519067F4C61D}" type="pres">
      <dgm:prSet presAssocID="{637E8D9A-64EA-4095-9F81-ABDC802140B9}" presName="hierRoot1" presStyleCnt="0"/>
      <dgm:spPr/>
    </dgm:pt>
    <dgm:pt modelId="{43AE4EF3-8460-4F2D-A405-9854BD5C837F}" type="pres">
      <dgm:prSet presAssocID="{637E8D9A-64EA-4095-9F81-ABDC802140B9}" presName="composite" presStyleCnt="0"/>
      <dgm:spPr/>
    </dgm:pt>
    <dgm:pt modelId="{0DA852D8-0E72-4C87-9836-1A9A6A1CC665}" type="pres">
      <dgm:prSet presAssocID="{637E8D9A-64EA-4095-9F81-ABDC802140B9}" presName="background" presStyleLbl="node0" presStyleIdx="0" presStyleCnt="2"/>
      <dgm:spPr/>
    </dgm:pt>
    <dgm:pt modelId="{453682A6-8670-4443-A6BF-1C2870A3A967}" type="pres">
      <dgm:prSet presAssocID="{637E8D9A-64EA-4095-9F81-ABDC802140B9}" presName="text" presStyleLbl="fgAcc0" presStyleIdx="0" presStyleCnt="2">
        <dgm:presLayoutVars>
          <dgm:chPref val="3"/>
        </dgm:presLayoutVars>
      </dgm:prSet>
      <dgm:spPr/>
    </dgm:pt>
    <dgm:pt modelId="{B4FCA61B-2D35-4DBA-8973-E1DFE2CC5F7D}" type="pres">
      <dgm:prSet presAssocID="{637E8D9A-64EA-4095-9F81-ABDC802140B9}" presName="hierChild2" presStyleCnt="0"/>
      <dgm:spPr/>
    </dgm:pt>
    <dgm:pt modelId="{59637861-5B85-4A27-8B3F-07560BD03A5C}" type="pres">
      <dgm:prSet presAssocID="{EF2AC452-84B8-4FCD-BDDB-8C80DBF9EEAC}" presName="hierRoot1" presStyleCnt="0"/>
      <dgm:spPr/>
    </dgm:pt>
    <dgm:pt modelId="{8A71EC5A-D7D5-4215-9194-3EF722AA0731}" type="pres">
      <dgm:prSet presAssocID="{EF2AC452-84B8-4FCD-BDDB-8C80DBF9EEAC}" presName="composite" presStyleCnt="0"/>
      <dgm:spPr/>
    </dgm:pt>
    <dgm:pt modelId="{ED3E2E33-ADAA-40D1-9DDD-3F566E82C29F}" type="pres">
      <dgm:prSet presAssocID="{EF2AC452-84B8-4FCD-BDDB-8C80DBF9EEAC}" presName="background" presStyleLbl="node0" presStyleIdx="1" presStyleCnt="2"/>
      <dgm:spPr/>
    </dgm:pt>
    <dgm:pt modelId="{0FE9DC2F-A766-4E48-BAA6-2AC78D1D6A30}" type="pres">
      <dgm:prSet presAssocID="{EF2AC452-84B8-4FCD-BDDB-8C80DBF9EEAC}" presName="text" presStyleLbl="fgAcc0" presStyleIdx="1" presStyleCnt="2">
        <dgm:presLayoutVars>
          <dgm:chPref val="3"/>
        </dgm:presLayoutVars>
      </dgm:prSet>
      <dgm:spPr/>
    </dgm:pt>
    <dgm:pt modelId="{BDDC7267-8465-4C89-8D55-6A205ED5F6B8}" type="pres">
      <dgm:prSet presAssocID="{EF2AC452-84B8-4FCD-BDDB-8C80DBF9EEAC}" presName="hierChild2" presStyleCnt="0"/>
      <dgm:spPr/>
    </dgm:pt>
  </dgm:ptLst>
  <dgm:cxnLst>
    <dgm:cxn modelId="{5160FF28-9CEB-4E22-871D-87C917C3EDBA}" type="presOf" srcId="{637E8D9A-64EA-4095-9F81-ABDC802140B9}" destId="{453682A6-8670-4443-A6BF-1C2870A3A967}" srcOrd="0" destOrd="0" presId="urn:microsoft.com/office/officeart/2005/8/layout/hierarchy1"/>
    <dgm:cxn modelId="{A4580137-E214-40D6-B605-2F8687BF0544}" srcId="{8E2437B4-F23C-45DE-80C8-B4F0989B2FF8}" destId="{637E8D9A-64EA-4095-9F81-ABDC802140B9}" srcOrd="0" destOrd="0" parTransId="{76FE7DF6-A162-4327-83D2-FF53FF78A3CE}" sibTransId="{FC752757-E9E0-4B85-9285-E42C5A1F11F2}"/>
    <dgm:cxn modelId="{A7368462-AE78-4873-999D-7ED8F1C10659}" srcId="{8E2437B4-F23C-45DE-80C8-B4F0989B2FF8}" destId="{EF2AC452-84B8-4FCD-BDDB-8C80DBF9EEAC}" srcOrd="1" destOrd="0" parTransId="{9FDD121D-B7B1-4E15-94CB-DA7F1F1B466F}" sibTransId="{158679D9-E132-48C0-B568-90F55AE38C89}"/>
    <dgm:cxn modelId="{852A3E73-AB99-41AF-9910-239146C1ED88}" type="presOf" srcId="{8E2437B4-F23C-45DE-80C8-B4F0989B2FF8}" destId="{9D93474A-E433-4C7C-A4B0-C91B6062E29D}" srcOrd="0" destOrd="0" presId="urn:microsoft.com/office/officeart/2005/8/layout/hierarchy1"/>
    <dgm:cxn modelId="{6F6CDD8C-AAA9-408D-B209-DC305034E483}" type="presOf" srcId="{EF2AC452-84B8-4FCD-BDDB-8C80DBF9EEAC}" destId="{0FE9DC2F-A766-4E48-BAA6-2AC78D1D6A30}" srcOrd="0" destOrd="0" presId="urn:microsoft.com/office/officeart/2005/8/layout/hierarchy1"/>
    <dgm:cxn modelId="{46AF9369-BA73-4181-929D-C9198355D0B1}" type="presParOf" srcId="{9D93474A-E433-4C7C-A4B0-C91B6062E29D}" destId="{F3D85940-75DB-4D80-BD5E-519067F4C61D}" srcOrd="0" destOrd="0" presId="urn:microsoft.com/office/officeart/2005/8/layout/hierarchy1"/>
    <dgm:cxn modelId="{0D36A2B4-0354-431A-94E1-20BF08961719}" type="presParOf" srcId="{F3D85940-75DB-4D80-BD5E-519067F4C61D}" destId="{43AE4EF3-8460-4F2D-A405-9854BD5C837F}" srcOrd="0" destOrd="0" presId="urn:microsoft.com/office/officeart/2005/8/layout/hierarchy1"/>
    <dgm:cxn modelId="{81485772-2F0E-4DB9-B9C0-1FAF2D41020C}" type="presParOf" srcId="{43AE4EF3-8460-4F2D-A405-9854BD5C837F}" destId="{0DA852D8-0E72-4C87-9836-1A9A6A1CC665}" srcOrd="0" destOrd="0" presId="urn:microsoft.com/office/officeart/2005/8/layout/hierarchy1"/>
    <dgm:cxn modelId="{A2F46EDD-2F81-4C9D-8287-EE0D1E8DA248}" type="presParOf" srcId="{43AE4EF3-8460-4F2D-A405-9854BD5C837F}" destId="{453682A6-8670-4443-A6BF-1C2870A3A967}" srcOrd="1" destOrd="0" presId="urn:microsoft.com/office/officeart/2005/8/layout/hierarchy1"/>
    <dgm:cxn modelId="{521C7165-4DFD-4575-AC40-4090D41A2748}" type="presParOf" srcId="{F3D85940-75DB-4D80-BD5E-519067F4C61D}" destId="{B4FCA61B-2D35-4DBA-8973-E1DFE2CC5F7D}" srcOrd="1" destOrd="0" presId="urn:microsoft.com/office/officeart/2005/8/layout/hierarchy1"/>
    <dgm:cxn modelId="{E433C1C5-C481-4F11-BE41-A98C1389419F}" type="presParOf" srcId="{9D93474A-E433-4C7C-A4B0-C91B6062E29D}" destId="{59637861-5B85-4A27-8B3F-07560BD03A5C}" srcOrd="1" destOrd="0" presId="urn:microsoft.com/office/officeart/2005/8/layout/hierarchy1"/>
    <dgm:cxn modelId="{FF3248CE-43EE-43D8-A9CC-2AB08CA0A0C1}" type="presParOf" srcId="{59637861-5B85-4A27-8B3F-07560BD03A5C}" destId="{8A71EC5A-D7D5-4215-9194-3EF722AA0731}" srcOrd="0" destOrd="0" presId="urn:microsoft.com/office/officeart/2005/8/layout/hierarchy1"/>
    <dgm:cxn modelId="{FD12ADA6-8E7A-41DE-9F8C-E98424E18877}" type="presParOf" srcId="{8A71EC5A-D7D5-4215-9194-3EF722AA0731}" destId="{ED3E2E33-ADAA-40D1-9DDD-3F566E82C29F}" srcOrd="0" destOrd="0" presId="urn:microsoft.com/office/officeart/2005/8/layout/hierarchy1"/>
    <dgm:cxn modelId="{D6896723-6BE9-4F22-AD7B-1CA0BA60D236}" type="presParOf" srcId="{8A71EC5A-D7D5-4215-9194-3EF722AA0731}" destId="{0FE9DC2F-A766-4E48-BAA6-2AC78D1D6A30}" srcOrd="1" destOrd="0" presId="urn:microsoft.com/office/officeart/2005/8/layout/hierarchy1"/>
    <dgm:cxn modelId="{9BE06331-238E-492F-A98F-FA7D42FB36FE}" type="presParOf" srcId="{59637861-5B85-4A27-8B3F-07560BD03A5C}" destId="{BDDC7267-8465-4C89-8D55-6A205ED5F6B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E7A164-BE0C-40FA-B244-57EFEC10ECE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GB"/>
        </a:p>
      </dgm:t>
    </dgm:pt>
    <dgm:pt modelId="{A048CA51-807E-4BBD-908C-A64194C8556C}">
      <dgm:prSet phldrT="[Text]"/>
      <dgm:spPr/>
      <dgm:t>
        <a:bodyPr/>
        <a:lstStyle/>
        <a:p>
          <a:r>
            <a:rPr lang="el-GR" dirty="0"/>
            <a:t>Τεχνικές</a:t>
          </a:r>
          <a:endParaRPr lang="en-GB" dirty="0"/>
        </a:p>
      </dgm:t>
    </dgm:pt>
    <dgm:pt modelId="{7E75AD0D-91E8-47D8-8881-BD507EAED616}" type="parTrans" cxnId="{BD09AF35-9573-4D64-9F09-86A4B6D484D6}">
      <dgm:prSet/>
      <dgm:spPr/>
      <dgm:t>
        <a:bodyPr/>
        <a:lstStyle/>
        <a:p>
          <a:endParaRPr lang="en-GB"/>
        </a:p>
      </dgm:t>
    </dgm:pt>
    <dgm:pt modelId="{938CA1E2-2AF4-4E2F-AC72-7F2177B2C74A}" type="sibTrans" cxnId="{BD09AF35-9573-4D64-9F09-86A4B6D484D6}">
      <dgm:prSet/>
      <dgm:spPr/>
      <dgm:t>
        <a:bodyPr/>
        <a:lstStyle/>
        <a:p>
          <a:endParaRPr lang="en-GB"/>
        </a:p>
      </dgm:t>
    </dgm:pt>
    <dgm:pt modelId="{ECF8410D-72EF-4770-9ED7-899B58930952}">
      <dgm:prSet phldrT="[Text]" custT="1"/>
      <dgm:spPr/>
      <dgm:t>
        <a:bodyPr/>
        <a:lstStyle/>
        <a:p>
          <a:r>
            <a:rPr lang="el-GR" sz="3200" dirty="0"/>
            <a:t>Επανάληψη</a:t>
          </a:r>
          <a:endParaRPr lang="en-GB" sz="3200" dirty="0"/>
        </a:p>
      </dgm:t>
    </dgm:pt>
    <dgm:pt modelId="{B9381FE0-1E03-425B-A5BD-59F2B9FFE3D1}" type="parTrans" cxnId="{62D6C528-CF71-4A43-81C9-F18701BCC74F}">
      <dgm:prSet/>
      <dgm:spPr/>
      <dgm:t>
        <a:bodyPr/>
        <a:lstStyle/>
        <a:p>
          <a:endParaRPr lang="en-GB"/>
        </a:p>
      </dgm:t>
    </dgm:pt>
    <dgm:pt modelId="{691B10D0-76FF-4377-996A-032CB620E1CC}" type="sibTrans" cxnId="{62D6C528-CF71-4A43-81C9-F18701BCC74F}">
      <dgm:prSet/>
      <dgm:spPr/>
      <dgm:t>
        <a:bodyPr/>
        <a:lstStyle/>
        <a:p>
          <a:endParaRPr lang="en-GB"/>
        </a:p>
      </dgm:t>
    </dgm:pt>
    <dgm:pt modelId="{801167D5-C5FC-4768-8C38-BDBE578C7CEB}">
      <dgm:prSet phldrT="[Text]" custT="1"/>
      <dgm:spPr/>
      <dgm:t>
        <a:bodyPr/>
        <a:lstStyle/>
        <a:p>
          <a:r>
            <a:rPr lang="el-GR" sz="3200" dirty="0"/>
            <a:t>Αναδίπλωση</a:t>
          </a:r>
          <a:endParaRPr lang="en-GB" sz="3200" dirty="0"/>
        </a:p>
      </dgm:t>
    </dgm:pt>
    <dgm:pt modelId="{E9955FCD-CC9D-4700-BF69-E2DDB4739226}" type="parTrans" cxnId="{194AB93B-8CE0-4D95-BDAB-8AE64F7F51FE}">
      <dgm:prSet/>
      <dgm:spPr/>
      <dgm:t>
        <a:bodyPr/>
        <a:lstStyle/>
        <a:p>
          <a:endParaRPr lang="en-GB"/>
        </a:p>
      </dgm:t>
    </dgm:pt>
    <dgm:pt modelId="{FA4A7D41-8A16-4906-97DF-4A51778C6618}" type="sibTrans" cxnId="{194AB93B-8CE0-4D95-BDAB-8AE64F7F51FE}">
      <dgm:prSet/>
      <dgm:spPr/>
      <dgm:t>
        <a:bodyPr/>
        <a:lstStyle/>
        <a:p>
          <a:endParaRPr lang="en-GB"/>
        </a:p>
      </dgm:t>
    </dgm:pt>
    <dgm:pt modelId="{024BC621-4E3F-4C6D-A036-BB303C5744EA}">
      <dgm:prSet phldrT="[Text]" custT="1"/>
      <dgm:spPr/>
      <dgm:t>
        <a:bodyPr/>
        <a:lstStyle/>
        <a:p>
          <a:r>
            <a:rPr lang="el-GR" sz="3200" dirty="0" err="1"/>
            <a:t>Πρωτοπρόσωπη</a:t>
          </a:r>
          <a:r>
            <a:rPr lang="el-GR" sz="3200" dirty="0"/>
            <a:t> αφήγηση</a:t>
          </a:r>
          <a:endParaRPr lang="en-GB" sz="3200" dirty="0"/>
        </a:p>
      </dgm:t>
    </dgm:pt>
    <dgm:pt modelId="{875FBFB1-767B-4571-818D-77ACD960778B}" type="parTrans" cxnId="{E1235DF6-5D6E-4A83-AD74-2EA3D2AF5D86}">
      <dgm:prSet/>
      <dgm:spPr/>
      <dgm:t>
        <a:bodyPr/>
        <a:lstStyle/>
        <a:p>
          <a:endParaRPr lang="en-GB"/>
        </a:p>
      </dgm:t>
    </dgm:pt>
    <dgm:pt modelId="{5ADAA68D-CED8-4388-A872-724FA5D1D852}" type="sibTrans" cxnId="{E1235DF6-5D6E-4A83-AD74-2EA3D2AF5D86}">
      <dgm:prSet/>
      <dgm:spPr/>
      <dgm:t>
        <a:bodyPr/>
        <a:lstStyle/>
        <a:p>
          <a:endParaRPr lang="en-GB"/>
        </a:p>
      </dgm:t>
    </dgm:pt>
    <dgm:pt modelId="{B98FF4EF-CEA5-46BB-899A-379E242D50D9}">
      <dgm:prSet custT="1"/>
      <dgm:spPr/>
      <dgm:t>
        <a:bodyPr/>
        <a:lstStyle/>
        <a:p>
          <a:r>
            <a:rPr lang="el-GR" sz="3200" dirty="0"/>
            <a:t>Ερωτήσεις</a:t>
          </a:r>
          <a:endParaRPr lang="en-GB" sz="3200" dirty="0"/>
        </a:p>
      </dgm:t>
    </dgm:pt>
    <dgm:pt modelId="{1947BD0B-7F96-4977-A5DD-20784E0B36FA}" type="parTrans" cxnId="{9F96DAE8-90BA-4EA0-BECB-D259DE1BED20}">
      <dgm:prSet/>
      <dgm:spPr/>
      <dgm:t>
        <a:bodyPr/>
        <a:lstStyle/>
        <a:p>
          <a:endParaRPr lang="en-GB"/>
        </a:p>
      </dgm:t>
    </dgm:pt>
    <dgm:pt modelId="{1150043C-B79A-4B8A-9A0E-48F5AE84D65C}" type="sibTrans" cxnId="{9F96DAE8-90BA-4EA0-BECB-D259DE1BED20}">
      <dgm:prSet/>
      <dgm:spPr/>
      <dgm:t>
        <a:bodyPr/>
        <a:lstStyle/>
        <a:p>
          <a:endParaRPr lang="en-GB"/>
        </a:p>
      </dgm:t>
    </dgm:pt>
    <dgm:pt modelId="{4B11C617-6524-4F4D-A01C-989A214CCF3A}">
      <dgm:prSet/>
      <dgm:spPr/>
      <dgm:t>
        <a:bodyPr/>
        <a:lstStyle/>
        <a:p>
          <a:r>
            <a:rPr lang="el-GR" dirty="0"/>
            <a:t>Ελλειπτικές προτάσεις</a:t>
          </a:r>
          <a:endParaRPr lang="en-GB" dirty="0"/>
        </a:p>
      </dgm:t>
    </dgm:pt>
    <dgm:pt modelId="{4C9CA795-D6E8-428C-8273-3A336C76E267}" type="parTrans" cxnId="{627B59CA-E6FB-4EDB-B2FA-FB879C46E89E}">
      <dgm:prSet/>
      <dgm:spPr/>
      <dgm:t>
        <a:bodyPr/>
        <a:lstStyle/>
        <a:p>
          <a:endParaRPr lang="en-GB"/>
        </a:p>
      </dgm:t>
    </dgm:pt>
    <dgm:pt modelId="{89D3C62C-E396-4536-B08A-E845792A86E8}" type="sibTrans" cxnId="{627B59CA-E6FB-4EDB-B2FA-FB879C46E89E}">
      <dgm:prSet/>
      <dgm:spPr/>
      <dgm:t>
        <a:bodyPr/>
        <a:lstStyle/>
        <a:p>
          <a:endParaRPr lang="en-GB"/>
        </a:p>
      </dgm:t>
    </dgm:pt>
    <dgm:pt modelId="{820C89BA-527F-48B7-B635-C33EDC7C30D6}" type="pres">
      <dgm:prSet presAssocID="{10E7A164-BE0C-40FA-B244-57EFEC10ECE3}" presName="composite" presStyleCnt="0">
        <dgm:presLayoutVars>
          <dgm:chMax val="1"/>
          <dgm:dir/>
          <dgm:resizeHandles val="exact"/>
        </dgm:presLayoutVars>
      </dgm:prSet>
      <dgm:spPr/>
    </dgm:pt>
    <dgm:pt modelId="{C871A289-FDC4-4615-B00B-3797C0A5ACB9}" type="pres">
      <dgm:prSet presAssocID="{10E7A164-BE0C-40FA-B244-57EFEC10ECE3}" presName="radial" presStyleCnt="0">
        <dgm:presLayoutVars>
          <dgm:animLvl val="ctr"/>
        </dgm:presLayoutVars>
      </dgm:prSet>
      <dgm:spPr/>
    </dgm:pt>
    <dgm:pt modelId="{05CE3C09-0CD7-4D5D-9DEB-2F3A490F0E96}" type="pres">
      <dgm:prSet presAssocID="{A048CA51-807E-4BBD-908C-A64194C8556C}" presName="centerShape" presStyleLbl="vennNode1" presStyleIdx="0" presStyleCnt="6" custLinFactNeighborX="3363" custLinFactNeighborY="-1009"/>
      <dgm:spPr/>
    </dgm:pt>
    <dgm:pt modelId="{F65750E2-C313-4157-B107-D45B76C393FE}" type="pres">
      <dgm:prSet presAssocID="{ECF8410D-72EF-4770-9ED7-899B58930952}" presName="node" presStyleLbl="vennNode1" presStyleIdx="1" presStyleCnt="6" custScaleX="268885" custScaleY="71970" custRadScaleRad="124484" custRadScaleInc="47">
        <dgm:presLayoutVars>
          <dgm:bulletEnabled val="1"/>
        </dgm:presLayoutVars>
      </dgm:prSet>
      <dgm:spPr/>
    </dgm:pt>
    <dgm:pt modelId="{CF2F5B0B-080C-4326-8F8C-9DCC9A470BC1}" type="pres">
      <dgm:prSet presAssocID="{801167D5-C5FC-4768-8C38-BDBE578C7CEB}" presName="node" presStyleLbl="vennNode1" presStyleIdx="2" presStyleCnt="6" custScaleX="249589" custRadScaleRad="181476" custRadScaleInc="5140">
        <dgm:presLayoutVars>
          <dgm:bulletEnabled val="1"/>
        </dgm:presLayoutVars>
      </dgm:prSet>
      <dgm:spPr/>
    </dgm:pt>
    <dgm:pt modelId="{66EB162D-16C5-49FA-8051-167A211B510A}" type="pres">
      <dgm:prSet presAssocID="{024BC621-4E3F-4C6D-A036-BB303C5744EA}" presName="node" presStyleLbl="vennNode1" presStyleIdx="3" presStyleCnt="6" custScaleX="251927" custScaleY="74189" custRadScaleRad="164083" custRadScaleInc="-27813">
        <dgm:presLayoutVars>
          <dgm:bulletEnabled val="1"/>
        </dgm:presLayoutVars>
      </dgm:prSet>
      <dgm:spPr/>
    </dgm:pt>
    <dgm:pt modelId="{881E6EA6-03B0-4B0C-9469-B06D59F9390B}" type="pres">
      <dgm:prSet presAssocID="{B98FF4EF-CEA5-46BB-899A-379E242D50D9}" presName="node" presStyleLbl="vennNode1" presStyleIdx="4" presStyleCnt="6" custScaleX="228944" custRadScaleRad="175534" custRadScaleInc="34642">
        <dgm:presLayoutVars>
          <dgm:bulletEnabled val="1"/>
        </dgm:presLayoutVars>
      </dgm:prSet>
      <dgm:spPr/>
    </dgm:pt>
    <dgm:pt modelId="{348A0AFE-E538-4BF8-93F4-EC93EE81ACFF}" type="pres">
      <dgm:prSet presAssocID="{4B11C617-6524-4F4D-A01C-989A214CCF3A}" presName="node" presStyleLbl="vennNode1" presStyleIdx="5" presStyleCnt="6" custScaleX="228944" custRadScaleRad="179179" custRadScaleInc="-5452">
        <dgm:presLayoutVars>
          <dgm:bulletEnabled val="1"/>
        </dgm:presLayoutVars>
      </dgm:prSet>
      <dgm:spPr/>
    </dgm:pt>
  </dgm:ptLst>
  <dgm:cxnLst>
    <dgm:cxn modelId="{1FD0241F-3A1F-40F2-AB99-924616097C9A}" type="presOf" srcId="{B98FF4EF-CEA5-46BB-899A-379E242D50D9}" destId="{881E6EA6-03B0-4B0C-9469-B06D59F9390B}" srcOrd="0" destOrd="0" presId="urn:microsoft.com/office/officeart/2005/8/layout/radial3"/>
    <dgm:cxn modelId="{62D6C528-CF71-4A43-81C9-F18701BCC74F}" srcId="{A048CA51-807E-4BBD-908C-A64194C8556C}" destId="{ECF8410D-72EF-4770-9ED7-899B58930952}" srcOrd="0" destOrd="0" parTransId="{B9381FE0-1E03-425B-A5BD-59F2B9FFE3D1}" sibTransId="{691B10D0-76FF-4377-996A-032CB620E1CC}"/>
    <dgm:cxn modelId="{BD09AF35-9573-4D64-9F09-86A4B6D484D6}" srcId="{10E7A164-BE0C-40FA-B244-57EFEC10ECE3}" destId="{A048CA51-807E-4BBD-908C-A64194C8556C}" srcOrd="0" destOrd="0" parTransId="{7E75AD0D-91E8-47D8-8881-BD507EAED616}" sibTransId="{938CA1E2-2AF4-4E2F-AC72-7F2177B2C74A}"/>
    <dgm:cxn modelId="{194AB93B-8CE0-4D95-BDAB-8AE64F7F51FE}" srcId="{A048CA51-807E-4BBD-908C-A64194C8556C}" destId="{801167D5-C5FC-4768-8C38-BDBE578C7CEB}" srcOrd="1" destOrd="0" parTransId="{E9955FCD-CC9D-4700-BF69-E2DDB4739226}" sibTransId="{FA4A7D41-8A16-4906-97DF-4A51778C6618}"/>
    <dgm:cxn modelId="{4300E542-50D3-4F5F-897F-1696BED78B60}" type="presOf" srcId="{ECF8410D-72EF-4770-9ED7-899B58930952}" destId="{F65750E2-C313-4157-B107-D45B76C393FE}" srcOrd="0" destOrd="0" presId="urn:microsoft.com/office/officeart/2005/8/layout/radial3"/>
    <dgm:cxn modelId="{7FF83C6C-4A3C-4283-8B59-6EE19C94566B}" type="presOf" srcId="{024BC621-4E3F-4C6D-A036-BB303C5744EA}" destId="{66EB162D-16C5-49FA-8051-167A211B510A}" srcOrd="0" destOrd="0" presId="urn:microsoft.com/office/officeart/2005/8/layout/radial3"/>
    <dgm:cxn modelId="{214D6177-065B-448A-801C-6E43B8B63D96}" type="presOf" srcId="{A048CA51-807E-4BBD-908C-A64194C8556C}" destId="{05CE3C09-0CD7-4D5D-9DEB-2F3A490F0E96}" srcOrd="0" destOrd="0" presId="urn:microsoft.com/office/officeart/2005/8/layout/radial3"/>
    <dgm:cxn modelId="{56553D79-2CEF-4DD1-8E08-D1526B9FA93C}" type="presOf" srcId="{801167D5-C5FC-4768-8C38-BDBE578C7CEB}" destId="{CF2F5B0B-080C-4326-8F8C-9DCC9A470BC1}" srcOrd="0" destOrd="0" presId="urn:microsoft.com/office/officeart/2005/8/layout/radial3"/>
    <dgm:cxn modelId="{189CF9A3-2CAF-4AC0-8F2E-23E750631CFB}" type="presOf" srcId="{4B11C617-6524-4F4D-A01C-989A214CCF3A}" destId="{348A0AFE-E538-4BF8-93F4-EC93EE81ACFF}" srcOrd="0" destOrd="0" presId="urn:microsoft.com/office/officeart/2005/8/layout/radial3"/>
    <dgm:cxn modelId="{1ED97FC8-2014-4C82-81F6-BBD8C3C1E677}" type="presOf" srcId="{10E7A164-BE0C-40FA-B244-57EFEC10ECE3}" destId="{820C89BA-527F-48B7-B635-C33EDC7C30D6}" srcOrd="0" destOrd="0" presId="urn:microsoft.com/office/officeart/2005/8/layout/radial3"/>
    <dgm:cxn modelId="{627B59CA-E6FB-4EDB-B2FA-FB879C46E89E}" srcId="{A048CA51-807E-4BBD-908C-A64194C8556C}" destId="{4B11C617-6524-4F4D-A01C-989A214CCF3A}" srcOrd="4" destOrd="0" parTransId="{4C9CA795-D6E8-428C-8273-3A336C76E267}" sibTransId="{89D3C62C-E396-4536-B08A-E845792A86E8}"/>
    <dgm:cxn modelId="{9F96DAE8-90BA-4EA0-BECB-D259DE1BED20}" srcId="{A048CA51-807E-4BBD-908C-A64194C8556C}" destId="{B98FF4EF-CEA5-46BB-899A-379E242D50D9}" srcOrd="3" destOrd="0" parTransId="{1947BD0B-7F96-4977-A5DD-20784E0B36FA}" sibTransId="{1150043C-B79A-4B8A-9A0E-48F5AE84D65C}"/>
    <dgm:cxn modelId="{E1235DF6-5D6E-4A83-AD74-2EA3D2AF5D86}" srcId="{A048CA51-807E-4BBD-908C-A64194C8556C}" destId="{024BC621-4E3F-4C6D-A036-BB303C5744EA}" srcOrd="2" destOrd="0" parTransId="{875FBFB1-767B-4571-818D-77ACD960778B}" sibTransId="{5ADAA68D-CED8-4388-A872-724FA5D1D852}"/>
    <dgm:cxn modelId="{7C0BBA74-D1EA-44D1-B178-EA53DADB384A}" type="presParOf" srcId="{820C89BA-527F-48B7-B635-C33EDC7C30D6}" destId="{C871A289-FDC4-4615-B00B-3797C0A5ACB9}" srcOrd="0" destOrd="0" presId="urn:microsoft.com/office/officeart/2005/8/layout/radial3"/>
    <dgm:cxn modelId="{6ABA76EA-ECE2-45CA-A4AF-84E46280A38F}" type="presParOf" srcId="{C871A289-FDC4-4615-B00B-3797C0A5ACB9}" destId="{05CE3C09-0CD7-4D5D-9DEB-2F3A490F0E96}" srcOrd="0" destOrd="0" presId="urn:microsoft.com/office/officeart/2005/8/layout/radial3"/>
    <dgm:cxn modelId="{73A07C69-EC4C-4971-9CC4-0D06210F60C5}" type="presParOf" srcId="{C871A289-FDC4-4615-B00B-3797C0A5ACB9}" destId="{F65750E2-C313-4157-B107-D45B76C393FE}" srcOrd="1" destOrd="0" presId="urn:microsoft.com/office/officeart/2005/8/layout/radial3"/>
    <dgm:cxn modelId="{4DF0A79B-8BAA-48E8-BB86-D518D57921CD}" type="presParOf" srcId="{C871A289-FDC4-4615-B00B-3797C0A5ACB9}" destId="{CF2F5B0B-080C-4326-8F8C-9DCC9A470BC1}" srcOrd="2" destOrd="0" presId="urn:microsoft.com/office/officeart/2005/8/layout/radial3"/>
    <dgm:cxn modelId="{EFB10F1E-F228-426B-BDE1-FF6D223B6E8A}" type="presParOf" srcId="{C871A289-FDC4-4615-B00B-3797C0A5ACB9}" destId="{66EB162D-16C5-49FA-8051-167A211B510A}" srcOrd="3" destOrd="0" presId="urn:microsoft.com/office/officeart/2005/8/layout/radial3"/>
    <dgm:cxn modelId="{EFF60201-6E86-433E-96A1-9EFCC63F841D}" type="presParOf" srcId="{C871A289-FDC4-4615-B00B-3797C0A5ACB9}" destId="{881E6EA6-03B0-4B0C-9469-B06D59F9390B}" srcOrd="4" destOrd="0" presId="urn:microsoft.com/office/officeart/2005/8/layout/radial3"/>
    <dgm:cxn modelId="{1B6F8CC0-E07A-46F6-87D8-CC40862CC5F4}" type="presParOf" srcId="{C871A289-FDC4-4615-B00B-3797C0A5ACB9}" destId="{348A0AFE-E538-4BF8-93F4-EC93EE81ACFF}"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50886-AA96-4FA8-A914-1EC98ACE8DA4}">
      <dsp:nvSpPr>
        <dsp:cNvPr id="0" name=""/>
        <dsp:cNvSpPr/>
      </dsp:nvSpPr>
      <dsp:spPr>
        <a:xfrm>
          <a:off x="0" y="316121"/>
          <a:ext cx="4233190" cy="5736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Βίαιος</a:t>
          </a:r>
          <a:endParaRPr lang="en-US" sz="3600" b="1" kern="1200" dirty="0">
            <a:solidFill>
              <a:schemeClr val="bg1"/>
            </a:solidFill>
            <a:effectLst>
              <a:outerShdw blurRad="38100" dist="38100" dir="2700000" algn="tl">
                <a:srgbClr val="000000">
                  <a:alpha val="43137"/>
                </a:srgbClr>
              </a:outerShdw>
            </a:effectLst>
          </a:endParaRPr>
        </a:p>
      </dsp:txBody>
      <dsp:txXfrm>
        <a:off x="28002" y="344123"/>
        <a:ext cx="4177186" cy="517626"/>
      </dsp:txXfrm>
    </dsp:sp>
    <dsp:sp modelId="{6A0C2C6F-610C-483B-8B43-CE551F5D318F}">
      <dsp:nvSpPr>
        <dsp:cNvPr id="0" name=""/>
        <dsp:cNvSpPr/>
      </dsp:nvSpPr>
      <dsp:spPr>
        <a:xfrm>
          <a:off x="7256948" y="228103"/>
          <a:ext cx="4233190" cy="5736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Κυρίαρχος</a:t>
          </a:r>
          <a:endParaRPr lang="en-US" sz="3600" b="1" kern="1200" dirty="0">
            <a:solidFill>
              <a:schemeClr val="bg1"/>
            </a:solidFill>
            <a:effectLst>
              <a:outerShdw blurRad="38100" dist="38100" dir="2700000" algn="tl">
                <a:srgbClr val="000000">
                  <a:alpha val="43137"/>
                </a:srgbClr>
              </a:outerShdw>
            </a:effectLst>
          </a:endParaRPr>
        </a:p>
      </dsp:txBody>
      <dsp:txXfrm>
        <a:off x="7284950" y="256105"/>
        <a:ext cx="4177186" cy="517626"/>
      </dsp:txXfrm>
    </dsp:sp>
    <dsp:sp modelId="{8F4681EB-6FA3-4414-A4D0-B4AFBC692E3D}">
      <dsp:nvSpPr>
        <dsp:cNvPr id="0" name=""/>
        <dsp:cNvSpPr/>
      </dsp:nvSpPr>
      <dsp:spPr>
        <a:xfrm>
          <a:off x="704647" y="1508630"/>
          <a:ext cx="4233190" cy="57363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Πατριάρχης</a:t>
          </a:r>
          <a:endParaRPr lang="en-US" sz="3600" b="1" kern="1200" dirty="0">
            <a:solidFill>
              <a:schemeClr val="bg1"/>
            </a:solidFill>
            <a:effectLst>
              <a:outerShdw blurRad="38100" dist="38100" dir="2700000" algn="tl">
                <a:srgbClr val="000000">
                  <a:alpha val="43137"/>
                </a:srgbClr>
              </a:outerShdw>
            </a:effectLst>
          </a:endParaRPr>
        </a:p>
      </dsp:txBody>
      <dsp:txXfrm>
        <a:off x="732649" y="1536632"/>
        <a:ext cx="4177186" cy="517626"/>
      </dsp:txXfrm>
    </dsp:sp>
    <dsp:sp modelId="{FA29394E-3748-4159-B952-8DA9342B854E}">
      <dsp:nvSpPr>
        <dsp:cNvPr id="0" name=""/>
        <dsp:cNvSpPr/>
      </dsp:nvSpPr>
      <dsp:spPr>
        <a:xfrm>
          <a:off x="5718903" y="1081504"/>
          <a:ext cx="4233190" cy="5736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Θύμα βίας</a:t>
          </a:r>
          <a:endParaRPr lang="en-US" sz="3600" b="1" kern="1200" dirty="0">
            <a:solidFill>
              <a:schemeClr val="bg1"/>
            </a:solidFill>
            <a:effectLst>
              <a:outerShdw blurRad="38100" dist="38100" dir="2700000" algn="tl">
                <a:srgbClr val="000000">
                  <a:alpha val="43137"/>
                </a:srgbClr>
              </a:outerShdw>
            </a:effectLst>
          </a:endParaRPr>
        </a:p>
      </dsp:txBody>
      <dsp:txXfrm>
        <a:off x="5746905" y="1109506"/>
        <a:ext cx="4177186" cy="517626"/>
      </dsp:txXfrm>
    </dsp:sp>
    <dsp:sp modelId="{9409A1CD-543A-4CED-B9D0-20B9738B537F}">
      <dsp:nvSpPr>
        <dsp:cNvPr id="0" name=""/>
        <dsp:cNvSpPr/>
      </dsp:nvSpPr>
      <dsp:spPr>
        <a:xfrm>
          <a:off x="6779699" y="2186902"/>
          <a:ext cx="4233190" cy="57363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Ζήλια, θυμό, μίσος</a:t>
          </a:r>
          <a:endParaRPr lang="en-US" sz="3600" b="1" kern="1200" dirty="0">
            <a:solidFill>
              <a:schemeClr val="bg1"/>
            </a:solidFill>
            <a:effectLst>
              <a:outerShdw blurRad="38100" dist="38100" dir="2700000" algn="tl">
                <a:srgbClr val="000000">
                  <a:alpha val="43137"/>
                </a:srgbClr>
              </a:outerShdw>
            </a:effectLst>
          </a:endParaRPr>
        </a:p>
      </dsp:txBody>
      <dsp:txXfrm>
        <a:off x="6807701" y="2214904"/>
        <a:ext cx="4177186" cy="517626"/>
      </dsp:txXfrm>
    </dsp:sp>
    <dsp:sp modelId="{4202DB48-8EE8-4269-A323-3C3F72E77ACA}">
      <dsp:nvSpPr>
        <dsp:cNvPr id="0" name=""/>
        <dsp:cNvSpPr/>
      </dsp:nvSpPr>
      <dsp:spPr>
        <a:xfrm>
          <a:off x="0" y="3263279"/>
          <a:ext cx="4229056" cy="140211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 Αφέντης του σπιτιού</a:t>
          </a:r>
          <a:endParaRPr lang="en-US" sz="3600" b="1" kern="1200" dirty="0">
            <a:solidFill>
              <a:schemeClr val="bg1"/>
            </a:solidFill>
            <a:effectLst>
              <a:outerShdw blurRad="38100" dist="38100" dir="2700000" algn="tl">
                <a:srgbClr val="000000">
                  <a:alpha val="43137"/>
                </a:srgbClr>
              </a:outerShdw>
            </a:effectLst>
          </a:endParaRPr>
        </a:p>
      </dsp:txBody>
      <dsp:txXfrm>
        <a:off x="68446" y="3331725"/>
        <a:ext cx="4092164" cy="1265221"/>
      </dsp:txXfrm>
    </dsp:sp>
    <dsp:sp modelId="{C724B0F2-225D-4024-B489-26E412AEBEB4}">
      <dsp:nvSpPr>
        <dsp:cNvPr id="0" name=""/>
        <dsp:cNvSpPr/>
      </dsp:nvSpPr>
      <dsp:spPr>
        <a:xfrm>
          <a:off x="5293749" y="3753257"/>
          <a:ext cx="4666510" cy="145867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l-GR" sz="3600" b="1" kern="1200" dirty="0">
              <a:solidFill>
                <a:schemeClr val="bg1"/>
              </a:solidFill>
              <a:effectLst>
                <a:outerShdw blurRad="38100" dist="38100" dir="2700000" algn="tl">
                  <a:srgbClr val="000000">
                    <a:alpha val="43137"/>
                  </a:srgbClr>
                </a:outerShdw>
              </a:effectLst>
            </a:rPr>
            <a:t>Υπεράνω υποψίας στον κοινωνικό περίγυρο</a:t>
          </a:r>
          <a:endParaRPr lang="en-US" sz="3600" b="1" kern="1200" dirty="0">
            <a:solidFill>
              <a:schemeClr val="bg1"/>
            </a:solidFill>
            <a:effectLst>
              <a:outerShdw blurRad="38100" dist="38100" dir="2700000" algn="tl">
                <a:srgbClr val="000000">
                  <a:alpha val="43137"/>
                </a:srgbClr>
              </a:outerShdw>
            </a:effectLst>
          </a:endParaRPr>
        </a:p>
      </dsp:txBody>
      <dsp:txXfrm>
        <a:off x="5364956" y="3824464"/>
        <a:ext cx="4524096" cy="13162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50886-AA96-4FA8-A914-1EC98ACE8DA4}">
      <dsp:nvSpPr>
        <dsp:cNvPr id="0" name=""/>
        <dsp:cNvSpPr/>
      </dsp:nvSpPr>
      <dsp:spPr>
        <a:xfrm>
          <a:off x="0" y="107091"/>
          <a:ext cx="4229056" cy="63911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Ανασφαλής, εξαρτημένη γυναίκα</a:t>
          </a:r>
          <a:endParaRPr lang="en-US" sz="2400" b="1" kern="1200" dirty="0">
            <a:solidFill>
              <a:schemeClr val="bg1"/>
            </a:solidFill>
            <a:effectLst>
              <a:outerShdw blurRad="38100" dist="38100" dir="2700000" algn="tl">
                <a:srgbClr val="000000">
                  <a:alpha val="43137"/>
                </a:srgbClr>
              </a:outerShdw>
            </a:effectLst>
          </a:endParaRPr>
        </a:p>
      </dsp:txBody>
      <dsp:txXfrm>
        <a:off x="31199" y="138290"/>
        <a:ext cx="4166658" cy="576714"/>
      </dsp:txXfrm>
    </dsp:sp>
    <dsp:sp modelId="{6A0C2C6F-610C-483B-8B43-CE551F5D318F}">
      <dsp:nvSpPr>
        <dsp:cNvPr id="0" name=""/>
        <dsp:cNvSpPr/>
      </dsp:nvSpPr>
      <dsp:spPr>
        <a:xfrm>
          <a:off x="6339827" y="522606"/>
          <a:ext cx="4593855" cy="5920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Φοβάται τις αλλαγές</a:t>
          </a:r>
          <a:endParaRPr lang="en-US" sz="2400" b="1" kern="1200" dirty="0">
            <a:solidFill>
              <a:schemeClr val="bg1"/>
            </a:solidFill>
            <a:effectLst>
              <a:outerShdw blurRad="38100" dist="38100" dir="2700000" algn="tl">
                <a:srgbClr val="000000">
                  <a:alpha val="43137"/>
                </a:srgbClr>
              </a:outerShdw>
            </a:effectLst>
          </a:endParaRPr>
        </a:p>
      </dsp:txBody>
      <dsp:txXfrm>
        <a:off x="6368729" y="551508"/>
        <a:ext cx="4536051" cy="534256"/>
      </dsp:txXfrm>
    </dsp:sp>
    <dsp:sp modelId="{8F4681EB-6FA3-4414-A4D0-B4AFBC692E3D}">
      <dsp:nvSpPr>
        <dsp:cNvPr id="0" name=""/>
        <dsp:cNvSpPr/>
      </dsp:nvSpPr>
      <dsp:spPr>
        <a:xfrm>
          <a:off x="15823" y="1527661"/>
          <a:ext cx="4229056" cy="56171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Αδύναμος χαρακτήρας</a:t>
          </a:r>
          <a:endParaRPr lang="en-US" sz="2400" b="1" kern="1200" dirty="0">
            <a:solidFill>
              <a:schemeClr val="bg1"/>
            </a:solidFill>
            <a:effectLst>
              <a:outerShdw blurRad="38100" dist="38100" dir="2700000" algn="tl">
                <a:srgbClr val="000000">
                  <a:alpha val="43137"/>
                </a:srgbClr>
              </a:outerShdw>
            </a:effectLst>
          </a:endParaRPr>
        </a:p>
      </dsp:txBody>
      <dsp:txXfrm>
        <a:off x="43244" y="1555082"/>
        <a:ext cx="4174214" cy="506872"/>
      </dsp:txXfrm>
    </dsp:sp>
    <dsp:sp modelId="{FA29394E-3748-4159-B952-8DA9342B854E}">
      <dsp:nvSpPr>
        <dsp:cNvPr id="0" name=""/>
        <dsp:cNvSpPr/>
      </dsp:nvSpPr>
      <dsp:spPr>
        <a:xfrm>
          <a:off x="4803284" y="1577074"/>
          <a:ext cx="4425031" cy="9278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Πάντα ελπίζει ότι κάτι θα αλλάξει. </a:t>
          </a:r>
          <a:endParaRPr lang="en-US" sz="2400" b="1" kern="1200" dirty="0">
            <a:solidFill>
              <a:schemeClr val="bg1"/>
            </a:solidFill>
            <a:effectLst>
              <a:outerShdw blurRad="38100" dist="38100" dir="2700000" algn="tl">
                <a:srgbClr val="000000">
                  <a:alpha val="43137"/>
                </a:srgbClr>
              </a:outerShdw>
            </a:effectLst>
          </a:endParaRPr>
        </a:p>
      </dsp:txBody>
      <dsp:txXfrm>
        <a:off x="4848580" y="1622370"/>
        <a:ext cx="4334439" cy="837302"/>
      </dsp:txXfrm>
    </dsp:sp>
    <dsp:sp modelId="{9409A1CD-543A-4CED-B9D0-20B9738B537F}">
      <dsp:nvSpPr>
        <dsp:cNvPr id="0" name=""/>
        <dsp:cNvSpPr/>
      </dsp:nvSpPr>
      <dsp:spPr>
        <a:xfrm>
          <a:off x="5863043" y="2684674"/>
          <a:ext cx="4366627" cy="98952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Παραμένει περιορισμένη στο σπίτι</a:t>
          </a:r>
          <a:endParaRPr lang="en-US" sz="2400" b="1" kern="1200" dirty="0">
            <a:solidFill>
              <a:schemeClr val="bg1"/>
            </a:solidFill>
            <a:effectLst>
              <a:outerShdw blurRad="38100" dist="38100" dir="2700000" algn="tl">
                <a:srgbClr val="000000">
                  <a:alpha val="43137"/>
                </a:srgbClr>
              </a:outerShdw>
            </a:effectLst>
          </a:endParaRPr>
        </a:p>
      </dsp:txBody>
      <dsp:txXfrm>
        <a:off x="5911348" y="2732979"/>
        <a:ext cx="4270017" cy="892919"/>
      </dsp:txXfrm>
    </dsp:sp>
    <dsp:sp modelId="{4202DB48-8EE8-4269-A323-3C3F72E77ACA}">
      <dsp:nvSpPr>
        <dsp:cNvPr id="0" name=""/>
        <dsp:cNvSpPr/>
      </dsp:nvSpPr>
      <dsp:spPr>
        <a:xfrm>
          <a:off x="0" y="3640760"/>
          <a:ext cx="4229056" cy="452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Ανίσχυρη και διχασμένη </a:t>
          </a:r>
          <a:endParaRPr lang="en-US" sz="2400" b="1" kern="1200" dirty="0">
            <a:solidFill>
              <a:schemeClr val="bg1"/>
            </a:solidFill>
            <a:effectLst>
              <a:outerShdw blurRad="38100" dist="38100" dir="2700000" algn="tl">
                <a:srgbClr val="000000">
                  <a:alpha val="43137"/>
                </a:srgbClr>
              </a:outerShdw>
            </a:effectLst>
          </a:endParaRPr>
        </a:p>
      </dsp:txBody>
      <dsp:txXfrm>
        <a:off x="22067" y="3662827"/>
        <a:ext cx="4184922" cy="407912"/>
      </dsp:txXfrm>
    </dsp:sp>
    <dsp:sp modelId="{C724B0F2-225D-4024-B489-26E412AEBEB4}">
      <dsp:nvSpPr>
        <dsp:cNvPr id="0" name=""/>
        <dsp:cNvSpPr/>
      </dsp:nvSpPr>
      <dsp:spPr>
        <a:xfrm>
          <a:off x="4380252" y="3987902"/>
          <a:ext cx="6493505" cy="5872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Στερείται μιας υποστηρικτικής οικογένειας </a:t>
          </a:r>
          <a:endParaRPr lang="en-US" sz="2400" b="1" kern="1200" dirty="0">
            <a:solidFill>
              <a:schemeClr val="bg1"/>
            </a:solidFill>
            <a:effectLst>
              <a:outerShdw blurRad="38100" dist="38100" dir="2700000" algn="tl">
                <a:srgbClr val="000000">
                  <a:alpha val="43137"/>
                </a:srgbClr>
              </a:outerShdw>
            </a:effectLst>
          </a:endParaRPr>
        </a:p>
      </dsp:txBody>
      <dsp:txXfrm>
        <a:off x="4408920" y="4016570"/>
        <a:ext cx="6436169" cy="529926"/>
      </dsp:txXfrm>
    </dsp:sp>
    <dsp:sp modelId="{FC982322-83CC-48B7-8129-61ECA06A5208}">
      <dsp:nvSpPr>
        <dsp:cNvPr id="0" name=""/>
        <dsp:cNvSpPr/>
      </dsp:nvSpPr>
      <dsp:spPr>
        <a:xfrm>
          <a:off x="1322009" y="4760848"/>
          <a:ext cx="4229056" cy="59313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Νιώθει φόβο</a:t>
          </a:r>
          <a:endParaRPr lang="en-US" sz="2400" b="1" kern="1200" dirty="0">
            <a:solidFill>
              <a:schemeClr val="bg1"/>
            </a:solidFill>
            <a:effectLst>
              <a:outerShdw blurRad="38100" dist="38100" dir="2700000" algn="tl">
                <a:srgbClr val="000000">
                  <a:alpha val="43137"/>
                </a:srgbClr>
              </a:outerShdw>
            </a:effectLst>
          </a:endParaRPr>
        </a:p>
      </dsp:txBody>
      <dsp:txXfrm>
        <a:off x="1350963" y="4789802"/>
        <a:ext cx="4171148" cy="535222"/>
      </dsp:txXfrm>
    </dsp:sp>
    <dsp:sp modelId="{300A0D73-F8B0-4B8C-8C2A-48DAB5B6B46E}">
      <dsp:nvSpPr>
        <dsp:cNvPr id="0" name=""/>
        <dsp:cNvSpPr/>
      </dsp:nvSpPr>
      <dsp:spPr>
        <a:xfrm>
          <a:off x="5783622" y="5273629"/>
          <a:ext cx="4229056" cy="4818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1"/>
              </a:solidFill>
              <a:effectLst>
                <a:outerShdw blurRad="38100" dist="38100" dir="2700000" algn="tl">
                  <a:srgbClr val="000000">
                    <a:alpha val="43137"/>
                  </a:srgbClr>
                </a:outerShdw>
              </a:effectLst>
            </a:rPr>
            <a:t>Ντροπή</a:t>
          </a:r>
          <a:endParaRPr lang="en-US" sz="2400" b="1" kern="1200" dirty="0">
            <a:solidFill>
              <a:schemeClr val="bg1"/>
            </a:solidFill>
            <a:effectLst>
              <a:outerShdw blurRad="38100" dist="38100" dir="2700000" algn="tl">
                <a:srgbClr val="000000">
                  <a:alpha val="43137"/>
                </a:srgbClr>
              </a:outerShdw>
            </a:effectLst>
          </a:endParaRPr>
        </a:p>
      </dsp:txBody>
      <dsp:txXfrm>
        <a:off x="5807144" y="5297151"/>
        <a:ext cx="4182012" cy="4348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852D8-0E72-4C87-9836-1A9A6A1CC665}">
      <dsp:nvSpPr>
        <dsp:cNvPr id="0" name=""/>
        <dsp:cNvSpPr/>
      </dsp:nvSpPr>
      <dsp:spPr>
        <a:xfrm>
          <a:off x="1283" y="60469"/>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3682A6-8670-4443-A6BF-1C2870A3A967}">
      <dsp:nvSpPr>
        <dsp:cNvPr id="0" name=""/>
        <dsp:cNvSpPr/>
      </dsp:nvSpPr>
      <dsp:spPr>
        <a:xfrm>
          <a:off x="501904" y="536058"/>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l-GR" sz="3500" kern="1200" dirty="0">
              <a:latin typeface="Century Schoolbook" panose="02040604050505020304" pitchFamily="18" charset="0"/>
            </a:rPr>
            <a:t>Γείτονες, συγγενείς, συμμαθητές. </a:t>
          </a:r>
          <a:endParaRPr lang="en-US" sz="3500" kern="1200" dirty="0">
            <a:latin typeface="Century Schoolbook" panose="02040604050505020304" pitchFamily="18" charset="0"/>
          </a:endParaRPr>
        </a:p>
      </dsp:txBody>
      <dsp:txXfrm>
        <a:off x="585701" y="619855"/>
        <a:ext cx="4337991" cy="2693452"/>
      </dsp:txXfrm>
    </dsp:sp>
    <dsp:sp modelId="{ED3E2E33-ADAA-40D1-9DDD-3F566E82C29F}">
      <dsp:nvSpPr>
        <dsp:cNvPr id="0" name=""/>
        <dsp:cNvSpPr/>
      </dsp:nvSpPr>
      <dsp:spPr>
        <a:xfrm>
          <a:off x="5508110" y="60469"/>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9DC2F-A766-4E48-BAA6-2AC78D1D6A30}">
      <dsp:nvSpPr>
        <dsp:cNvPr id="0" name=""/>
        <dsp:cNvSpPr/>
      </dsp:nvSpPr>
      <dsp:spPr>
        <a:xfrm>
          <a:off x="6008730" y="536058"/>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l-GR" sz="3500" kern="1200">
              <a:latin typeface="Century Schoolbook" panose="02040604050505020304" pitchFamily="18" charset="0"/>
            </a:rPr>
            <a:t>Βλέπουν ή υποψιάζονται αλλά δεν τολμούν να μιλήσουν και σωπαίνουν.</a:t>
          </a:r>
          <a:endParaRPr lang="en-US" sz="3500" kern="1200">
            <a:latin typeface="Century Schoolbook" panose="02040604050505020304" pitchFamily="18" charset="0"/>
          </a:endParaRPr>
        </a:p>
      </dsp:txBody>
      <dsp:txXfrm>
        <a:off x="6092527" y="619855"/>
        <a:ext cx="4337991" cy="26934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E3C09-0CD7-4D5D-9DEB-2F3A490F0E96}">
      <dsp:nvSpPr>
        <dsp:cNvPr id="0" name=""/>
        <dsp:cNvSpPr/>
      </dsp:nvSpPr>
      <dsp:spPr>
        <a:xfrm>
          <a:off x="3871179" y="1206263"/>
          <a:ext cx="3147659" cy="314765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l-GR" sz="4800" kern="1200" dirty="0"/>
            <a:t>Τεχνικές</a:t>
          </a:r>
          <a:endParaRPr lang="en-GB" sz="4800" kern="1200" dirty="0"/>
        </a:p>
      </dsp:txBody>
      <dsp:txXfrm>
        <a:off x="4332143" y="1667227"/>
        <a:ext cx="2225731" cy="2225731"/>
      </dsp:txXfrm>
    </dsp:sp>
    <dsp:sp modelId="{F65750E2-C313-4157-B107-D45B76C393FE}">
      <dsp:nvSpPr>
        <dsp:cNvPr id="0" name=""/>
        <dsp:cNvSpPr/>
      </dsp:nvSpPr>
      <dsp:spPr>
        <a:xfrm>
          <a:off x="3192892" y="0"/>
          <a:ext cx="4231792" cy="113268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l-GR" sz="3200" kern="1200" dirty="0"/>
            <a:t>Επανάληψη</a:t>
          </a:r>
          <a:endParaRPr lang="en-GB" sz="3200" kern="1200" dirty="0"/>
        </a:p>
      </dsp:txBody>
      <dsp:txXfrm>
        <a:off x="3812624" y="165878"/>
        <a:ext cx="2992328" cy="800929"/>
      </dsp:txXfrm>
    </dsp:sp>
    <dsp:sp modelId="{CF2F5B0B-080C-4326-8F8C-9DCC9A470BC1}">
      <dsp:nvSpPr>
        <dsp:cNvPr id="0" name=""/>
        <dsp:cNvSpPr/>
      </dsp:nvSpPr>
      <dsp:spPr>
        <a:xfrm>
          <a:off x="6848917" y="1116693"/>
          <a:ext cx="3928106" cy="157382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l-GR" sz="3200" kern="1200" dirty="0"/>
            <a:t>Αναδίπλωση</a:t>
          </a:r>
          <a:endParaRPr lang="en-GB" sz="3200" kern="1200" dirty="0"/>
        </a:p>
      </dsp:txBody>
      <dsp:txXfrm>
        <a:off x="7424175" y="1347175"/>
        <a:ext cx="2777590" cy="1112865"/>
      </dsp:txXfrm>
    </dsp:sp>
    <dsp:sp modelId="{66EB162D-16C5-49FA-8051-167A211B510A}">
      <dsp:nvSpPr>
        <dsp:cNvPr id="0" name=""/>
        <dsp:cNvSpPr/>
      </dsp:nvSpPr>
      <dsp:spPr>
        <a:xfrm>
          <a:off x="6111133" y="4115201"/>
          <a:ext cx="3964902" cy="116760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l-GR" sz="3200" kern="1200" dirty="0" err="1"/>
            <a:t>Πρωτοπρόσωπη</a:t>
          </a:r>
          <a:r>
            <a:rPr lang="el-GR" sz="3200" kern="1200" dirty="0"/>
            <a:t> αφήγηση</a:t>
          </a:r>
          <a:endParaRPr lang="en-GB" sz="3200" kern="1200" dirty="0"/>
        </a:p>
      </dsp:txBody>
      <dsp:txXfrm>
        <a:off x="6691779" y="4286193"/>
        <a:ext cx="2803610" cy="825624"/>
      </dsp:txXfrm>
    </dsp:sp>
    <dsp:sp modelId="{881E6EA6-03B0-4B0C-9469-B06D59F9390B}">
      <dsp:nvSpPr>
        <dsp:cNvPr id="0" name=""/>
        <dsp:cNvSpPr/>
      </dsp:nvSpPr>
      <dsp:spPr>
        <a:xfrm>
          <a:off x="363745" y="3780250"/>
          <a:ext cx="3603189" cy="157382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l-GR" sz="3200" kern="1200" dirty="0"/>
            <a:t>Ερωτήσεις</a:t>
          </a:r>
          <a:endParaRPr lang="en-GB" sz="3200" kern="1200" dirty="0"/>
        </a:p>
      </dsp:txBody>
      <dsp:txXfrm>
        <a:off x="891420" y="4010732"/>
        <a:ext cx="2547839" cy="1112865"/>
      </dsp:txXfrm>
    </dsp:sp>
    <dsp:sp modelId="{348A0AFE-E538-4BF8-93F4-EC93EE81ACFF}">
      <dsp:nvSpPr>
        <dsp:cNvPr id="0" name=""/>
        <dsp:cNvSpPr/>
      </dsp:nvSpPr>
      <dsp:spPr>
        <a:xfrm>
          <a:off x="0" y="1142256"/>
          <a:ext cx="3603189" cy="157382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l-GR" sz="3600" kern="1200" dirty="0"/>
            <a:t>Ελλειπτικές προτάσεις</a:t>
          </a:r>
          <a:endParaRPr lang="en-GB" sz="3600" kern="1200" dirty="0"/>
        </a:p>
      </dsp:txBody>
      <dsp:txXfrm>
        <a:off x="527675" y="1372738"/>
        <a:ext cx="2547839" cy="111286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8CA0-8B34-4C1C-B643-F478DDDF26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F5A4078-D47E-4A1A-A647-6E87077DB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79510C-3F80-434F-9651-BF8D98349289}"/>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F579001C-62BF-49F4-A692-C61F6BFDEC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57CA52-A117-45FC-AB7D-0B201E46C105}"/>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218801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0122-5734-4692-ADD0-0DC0150FE0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79FEB8-FBBA-4E14-995B-2BF1C2CDB4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A790DE-45B0-4A61-B13E-BD88664ABE4C}"/>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495C5574-1C78-4D6D-BDDF-4944BC3620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1631A9-24B5-455D-8D50-1782F73B85E0}"/>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147814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928A-D5B7-4BCF-BD67-076C59860E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7AF9A1C-C44B-4AAC-9682-1375B3FAD6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798D6C-530F-4185-AD8C-C7CFEDE18BCA}"/>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E9FD56FF-1816-41A3-9D69-B9C6E5AC3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0FAC55-F7E5-427B-AD04-95B1D2C60EC9}"/>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2573652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8C78E-D0EA-4685-8053-E7DF13A5A7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67E959-F733-4D4F-8A45-723CB3B2F3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E41262E-196C-492B-A42B-620799F652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2F8384D-BBC1-44F2-960B-7582FE731C23}"/>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6" name="Footer Placeholder 5">
            <a:extLst>
              <a:ext uri="{FF2B5EF4-FFF2-40B4-BE49-F238E27FC236}">
                <a16:creationId xmlns:a16="http://schemas.microsoft.com/office/drawing/2014/main" id="{F99D71D8-6724-4EF0-923A-C4B867F36A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E41D2D-0192-481D-B264-13DE7C82FD6F}"/>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88226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B619-2864-41F7-9A72-D460D9293B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03FC82A-A257-4B6B-BDFE-CD13C86DF2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AB11E5-72E1-4FB4-8912-6F38FF6F4F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7476F59-1752-4577-9F7C-D9CE852D2F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1BA243-D215-4E6B-8E79-AC72E08276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BC6A59-398D-4410-BA61-7C80A4A03235}"/>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8" name="Footer Placeholder 7">
            <a:extLst>
              <a:ext uri="{FF2B5EF4-FFF2-40B4-BE49-F238E27FC236}">
                <a16:creationId xmlns:a16="http://schemas.microsoft.com/office/drawing/2014/main" id="{29FC76A2-B98B-498F-ADE8-3753F114F9F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E35A1DE-FD00-48CE-AC94-2E764D62AC97}"/>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2001201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8973-9FE4-4C3B-AC5E-E9CB0413BCF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BB8400D-7C3C-4263-9FC7-2951D6B78F78}"/>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4" name="Footer Placeholder 3">
            <a:extLst>
              <a:ext uri="{FF2B5EF4-FFF2-40B4-BE49-F238E27FC236}">
                <a16:creationId xmlns:a16="http://schemas.microsoft.com/office/drawing/2014/main" id="{290E9563-99C4-46DB-9F79-C7DA531DE9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DF47EA5-084C-4B43-BFC0-7EF35D4A3117}"/>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3798072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439350-8CF8-4F48-881F-58536F4C484A}"/>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3" name="Footer Placeholder 2">
            <a:extLst>
              <a:ext uri="{FF2B5EF4-FFF2-40B4-BE49-F238E27FC236}">
                <a16:creationId xmlns:a16="http://schemas.microsoft.com/office/drawing/2014/main" id="{E41D98A3-2686-4C8A-B67D-35E8C8B282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096F535-1CAD-4178-9BFC-177ADCE6C4B8}"/>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167514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3FDAC-81DA-4339-9572-0904F753A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EC62FC-6886-4B8E-950D-2EBBD961EA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410B7E-2A44-415B-B110-2E9EB0277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E51A2-6EC9-4496-8EED-C40401553D96}"/>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6" name="Footer Placeholder 5">
            <a:extLst>
              <a:ext uri="{FF2B5EF4-FFF2-40B4-BE49-F238E27FC236}">
                <a16:creationId xmlns:a16="http://schemas.microsoft.com/office/drawing/2014/main" id="{EFEFBF29-E372-40F8-BED2-945BEC0FF9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F03681-DC3E-42EF-B86B-4E6D1C29EF3F}"/>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1794886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6349D-3E52-41CC-B375-C192056E1B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F50C43-9AF5-4D09-B9F7-A315211034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8D7086-144F-45C3-84C0-4CAAAE371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B272A-708C-40D9-9746-B69848529761}"/>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6" name="Footer Placeholder 5">
            <a:extLst>
              <a:ext uri="{FF2B5EF4-FFF2-40B4-BE49-F238E27FC236}">
                <a16:creationId xmlns:a16="http://schemas.microsoft.com/office/drawing/2014/main" id="{73EA06CD-B84E-433F-9865-4200F702D6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B3E340-72ED-450A-9405-7266CE651E2D}"/>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329080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B215C-6D60-4F9F-A835-902279E09C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D070B7-487A-4864-95D3-F128656B22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0608B4-42B4-457E-B3E9-E24DE9693B74}"/>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3C971F97-ADB7-4A13-87E9-578CC01C22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69088F-CF78-4094-A6DE-6FFDEBC8C164}"/>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312772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F83839-21BA-490F-A932-C2EFA04D5B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EB3EB0-C4FC-4DE4-89A3-7C3CEFD60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B87FD1-F8A8-411F-A6C6-BAB5F07A1EBB}"/>
              </a:ext>
            </a:extLst>
          </p:cNvPr>
          <p:cNvSpPr>
            <a:spLocks noGrp="1"/>
          </p:cNvSpPr>
          <p:nvPr>
            <p:ph type="dt" sz="half" idx="10"/>
          </p:nvPr>
        </p:nvSpPr>
        <p:spPr/>
        <p:txBody>
          <a:body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308E31E0-0FCB-4BE5-A498-EF3ECF46ED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8C3073-123D-4459-B842-C2A62C5DE5E3}"/>
              </a:ext>
            </a:extLst>
          </p:cNvPr>
          <p:cNvSpPr>
            <a:spLocks noGrp="1"/>
          </p:cNvSpPr>
          <p:nvPr>
            <p:ph type="sldNum" sz="quarter" idx="12"/>
          </p:nvPr>
        </p:nvSpPr>
        <p:spPr/>
        <p:txBody>
          <a:bodyPr/>
          <a:lstStyle/>
          <a:p>
            <a:fld id="{CB10F0D0-1C38-4C4F-96C1-E95E09C282F7}" type="slidenum">
              <a:rPr lang="en-GB" smtClean="0"/>
              <a:t>‹#›</a:t>
            </a:fld>
            <a:endParaRPr lang="en-GB"/>
          </a:p>
        </p:txBody>
      </p:sp>
    </p:spTree>
    <p:extLst>
      <p:ext uri="{BB962C8B-B14F-4D97-AF65-F5344CB8AC3E}">
        <p14:creationId xmlns:p14="http://schemas.microsoft.com/office/powerpoint/2010/main" val="251236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0F5258-6117-4BDA-9D67-7865C36EFC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3A64BB-CF35-4A7A-BCA6-227148FE19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040534-EAB0-43F0-AD3B-74E877A28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59D05-B893-4DC9-8887-E9B1F324262D}" type="datetimeFigureOut">
              <a:rPr lang="en-GB" smtClean="0"/>
              <a:t>13/05/2019</a:t>
            </a:fld>
            <a:endParaRPr lang="en-GB"/>
          </a:p>
        </p:txBody>
      </p:sp>
      <p:sp>
        <p:nvSpPr>
          <p:cNvPr id="5" name="Footer Placeholder 4">
            <a:extLst>
              <a:ext uri="{FF2B5EF4-FFF2-40B4-BE49-F238E27FC236}">
                <a16:creationId xmlns:a16="http://schemas.microsoft.com/office/drawing/2014/main" id="{B704729D-794B-4F02-AAD0-9E244748BA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02C48F-C597-479A-AFD8-C6C24FCDFA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0F0D0-1C38-4C4F-96C1-E95E09C282F7}" type="slidenum">
              <a:rPr lang="en-GB" smtClean="0"/>
              <a:t>‹#›</a:t>
            </a:fld>
            <a:endParaRPr lang="en-GB"/>
          </a:p>
        </p:txBody>
      </p:sp>
    </p:spTree>
    <p:extLst>
      <p:ext uri="{BB962C8B-B14F-4D97-AF65-F5344CB8AC3E}">
        <p14:creationId xmlns:p14="http://schemas.microsoft.com/office/powerpoint/2010/main" val="1916008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gif"/><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4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ÏÎ¿ ÎºÎ±Î»Î¿ÎºÎ±Î¹ÏÎ¹ ÏÎ¿Ï Î¼ÎµÎ³Î±Î»ÏÏÎ±">
            <a:extLst>
              <a:ext uri="{FF2B5EF4-FFF2-40B4-BE49-F238E27FC236}">
                <a16:creationId xmlns:a16="http://schemas.microsoft.com/office/drawing/2014/main" id="{43B6F695-4A57-4EAA-A586-F861C5E433D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75339" y="643467"/>
            <a:ext cx="3844035"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6059C9-D9E6-4474-B807-19C622572432}"/>
              </a:ext>
            </a:extLst>
          </p:cNvPr>
          <p:cNvSpPr txBox="1"/>
          <p:nvPr/>
        </p:nvSpPr>
        <p:spPr>
          <a:xfrm>
            <a:off x="6381181" y="2756452"/>
            <a:ext cx="4572000" cy="954107"/>
          </a:xfrm>
          <a:prstGeom prst="rect">
            <a:avLst/>
          </a:prstGeom>
          <a:noFill/>
        </p:spPr>
        <p:txBody>
          <a:bodyPr wrap="square" rtlCol="0">
            <a:spAutoFit/>
          </a:bodyPr>
          <a:lstStyle/>
          <a:p>
            <a:pPr algn="ctr"/>
            <a:r>
              <a:rPr lang="el-GR" sz="2800" b="1" dirty="0"/>
              <a:t>Συντονιστής εργαστηρίου: Αντώνης </a:t>
            </a:r>
            <a:r>
              <a:rPr lang="el-GR" sz="2800" b="1" dirty="0" err="1"/>
              <a:t>Σέργης</a:t>
            </a:r>
            <a:endParaRPr lang="el-GR" sz="2800" b="1" dirty="0"/>
          </a:p>
        </p:txBody>
      </p:sp>
    </p:spTree>
    <p:extLst>
      <p:ext uri="{BB962C8B-B14F-4D97-AF65-F5344CB8AC3E}">
        <p14:creationId xmlns:p14="http://schemas.microsoft.com/office/powerpoint/2010/main" val="3481589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5A96F6-B501-4324-AA27-88E368C18BB7}"/>
              </a:ext>
            </a:extLst>
          </p:cNvPr>
          <p:cNvSpPr>
            <a:spLocks noGrp="1"/>
          </p:cNvSpPr>
          <p:nvPr>
            <p:ph idx="1"/>
          </p:nvPr>
        </p:nvSpPr>
        <p:spPr>
          <a:xfrm>
            <a:off x="639417" y="1152940"/>
            <a:ext cx="10515600" cy="4351338"/>
          </a:xfrm>
        </p:spPr>
        <p:txBody>
          <a:bodyPr>
            <a:noAutofit/>
          </a:bodyPr>
          <a:lstStyle/>
          <a:p>
            <a:pPr marL="0" indent="0" algn="ctr">
              <a:buNone/>
            </a:pPr>
            <a:r>
              <a:rPr lang="el-GR" b="1" dirty="0"/>
              <a:t>«Ξεκλειδώνοντας με λέξεις τις κλειστές πόρτες…»</a:t>
            </a:r>
          </a:p>
          <a:p>
            <a:pPr marL="0" indent="0" algn="ctr">
              <a:buNone/>
            </a:pPr>
            <a:r>
              <a:rPr lang="el-GR" b="1" dirty="0"/>
              <a:t>Αντώνης </a:t>
            </a:r>
            <a:r>
              <a:rPr lang="el-GR" b="1" dirty="0" err="1"/>
              <a:t>Σέργης</a:t>
            </a:r>
            <a:endParaRPr lang="el-GR" b="1" dirty="0"/>
          </a:p>
          <a:p>
            <a:pPr marL="0" indent="0" algn="just">
              <a:buNone/>
            </a:pPr>
            <a:r>
              <a:rPr lang="el-GR" dirty="0"/>
              <a:t>Δύσκολα και ευαίσθητα θέματα, θέματα «ταμπού», σκληρές ιστορίες που πρέπει όμως να ειπωθούν και να συζητηθούν. Με ποιους τρόπους όμως μπορεί να γίνει αυτό όταν απευθύνεσαι σε παιδιά; Μα φυσικά μέσα από τη λογοτεχνία. Ένας συγγραφέας έχει τη δυνατότητα μέσα από διάφορες τεχνικές αφήγησης να αγγίξει τα αισθήματα, να προβληματίσει και να δώσει ελπίδα στους αναγνώστες του. Κι ένας εκπαιδευτικός έχει ένα όπλο στα χέρια του για να αντιμετωπίσει τις καθημερινές προκλήσεις στην τάξη του. Το εργαστήριο στοχεύει στην κατανόηση του τρόπου γραφής του βιβλίου «Το καλοκαίρι που μεγάλωσα» αλλά και παρόμοιων λογοτεχνικών βιβλίων και στην αξιοποίησή τους μέσω διαφόρων δραστηριοτήτων για τον εμπλουτισμό της γραπτής έκφρασης των ίδιων των παιδιών.</a:t>
            </a:r>
            <a:endParaRPr lang="en-GB" dirty="0"/>
          </a:p>
          <a:p>
            <a:pPr marL="0" indent="0" algn="just">
              <a:buNone/>
            </a:pPr>
            <a:endParaRPr lang="en-GB" dirty="0"/>
          </a:p>
        </p:txBody>
      </p:sp>
    </p:spTree>
    <p:extLst>
      <p:ext uri="{BB962C8B-B14F-4D97-AF65-F5344CB8AC3E}">
        <p14:creationId xmlns:p14="http://schemas.microsoft.com/office/powerpoint/2010/main" val="286645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F594E8-BAF4-4CF1-A48A-31B554A6B1E0}"/>
              </a:ext>
            </a:extLst>
          </p:cNvPr>
          <p:cNvSpPr>
            <a:spLocks noGrp="1"/>
          </p:cNvSpPr>
          <p:nvPr>
            <p:ph idx="1"/>
          </p:nvPr>
        </p:nvSpPr>
        <p:spPr>
          <a:xfrm>
            <a:off x="256674" y="256674"/>
            <a:ext cx="11614484" cy="6481010"/>
          </a:xfrm>
        </p:spPr>
        <p:txBody>
          <a:bodyPr>
            <a:noAutofit/>
          </a:bodyPr>
          <a:lstStyle/>
          <a:p>
            <a:pPr marL="0" indent="0" algn="just">
              <a:buNone/>
            </a:pPr>
            <a:r>
              <a:rPr lang="el-GR" sz="4400" dirty="0"/>
              <a:t>Με τη μαμά όλο </a:t>
            </a:r>
            <a:r>
              <a:rPr lang="el-GR" sz="4400" i="1" dirty="0"/>
              <a:t>τρέχουμε</a:t>
            </a:r>
            <a:r>
              <a:rPr lang="el-GR" sz="4400" dirty="0"/>
              <a:t>. Με κρατά από το χέρι και </a:t>
            </a:r>
            <a:r>
              <a:rPr lang="el-GR" sz="4400" i="1" dirty="0"/>
              <a:t>τρέχουμε</a:t>
            </a:r>
            <a:r>
              <a:rPr lang="el-GR" sz="4400" dirty="0"/>
              <a:t>. </a:t>
            </a:r>
            <a:r>
              <a:rPr lang="el-GR" sz="4400" i="1" dirty="0"/>
              <a:t>Τρέχουμε</a:t>
            </a:r>
            <a:r>
              <a:rPr lang="el-GR" sz="4400" dirty="0"/>
              <a:t> να ξεφύγουμε, να εξαφανιστούμε, να γίνουμε αόρατες. </a:t>
            </a:r>
            <a:r>
              <a:rPr lang="el-GR" sz="4400" i="1" dirty="0"/>
              <a:t>Τρέχουμε</a:t>
            </a:r>
            <a:r>
              <a:rPr lang="el-GR" sz="4400" dirty="0"/>
              <a:t> να γίνουμε ευτυχισμένες. Να πάψουμε να κλαίμε. Και να πάψουμε να φοβόμαστε. Κυρίως να πάψουμε να φοβόμαστε. Η μαμά φοβάται πολύ. Εγώ φοβάμαι περισσότερο. Γιατί αν η μαμά πάθει κάτι, τότε δεν έχω κανέναν. Θα τολμώ να </a:t>
            </a:r>
            <a:r>
              <a:rPr lang="el-GR" sz="4400" i="1" dirty="0"/>
              <a:t>τρέχω</a:t>
            </a:r>
            <a:r>
              <a:rPr lang="el-GR" sz="4400" dirty="0"/>
              <a:t> μόνη μου, αν δεν νιώθω τη ζεστασιά της παλάμης της μέσα στη δική μου; </a:t>
            </a:r>
            <a:endParaRPr lang="en-GB" sz="4400" dirty="0"/>
          </a:p>
        </p:txBody>
      </p:sp>
    </p:spTree>
    <p:extLst>
      <p:ext uri="{BB962C8B-B14F-4D97-AF65-F5344CB8AC3E}">
        <p14:creationId xmlns:p14="http://schemas.microsoft.com/office/powerpoint/2010/main" val="329488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F594E8-BAF4-4CF1-A48A-31B554A6B1E0}"/>
              </a:ext>
            </a:extLst>
          </p:cNvPr>
          <p:cNvSpPr>
            <a:spLocks noGrp="1"/>
          </p:cNvSpPr>
          <p:nvPr>
            <p:ph idx="1"/>
          </p:nvPr>
        </p:nvSpPr>
        <p:spPr>
          <a:xfrm>
            <a:off x="288758" y="188495"/>
            <a:ext cx="11614484" cy="6481010"/>
          </a:xfrm>
        </p:spPr>
        <p:txBody>
          <a:bodyPr>
            <a:noAutofit/>
          </a:bodyPr>
          <a:lstStyle/>
          <a:p>
            <a:pPr marL="0" indent="0" algn="just">
              <a:buNone/>
            </a:pPr>
            <a:r>
              <a:rPr lang="el-GR" sz="4400" i="1" dirty="0"/>
              <a:t>Τρέχουμε</a:t>
            </a:r>
            <a:r>
              <a:rPr lang="el-GR" sz="4400" dirty="0"/>
              <a:t> να ξεφύγουμε, αλλά πάντοτε επιστρέφουμε. Αφού πιστεύει τις υποσχέσεις του. Πιστεύει πως όλοι οι άνθρωποι μπορούν να αλλάξουν αν το θελήσουν πραγματικά. Εγώ όμως ξέρω πως αυτό δεν πρόκειται να συμβεί ποτέ. Το ξέρω γιατί το έχω ζήσει χιλιάδες φορές. Εκείνη τη στιγμή, τη ίδια, ξανά και ξανά. Ο θυμός, οι φωνές, το ξύλο. Ειδικά το ξύλο. Εκείνη η στιγμή έχει τη δύναμη να εκμηδενίζει όλες τις υπόλοιπες στιγμές της ζωής μας. Αυτός δε θα μπορέσει να αλλάξει ποτέ. Κι εμείς </a:t>
            </a:r>
            <a:r>
              <a:rPr lang="el-GR" sz="4400" i="1" dirty="0"/>
              <a:t>θα τρέχουμε</a:t>
            </a:r>
            <a:r>
              <a:rPr lang="el-GR" sz="4400" dirty="0"/>
              <a:t> για πάντα. </a:t>
            </a:r>
            <a:endParaRPr lang="en-GB" sz="4400" dirty="0"/>
          </a:p>
          <a:p>
            <a:pPr marL="0" indent="0" algn="just">
              <a:buNone/>
            </a:pPr>
            <a:endParaRPr lang="en-GB" sz="4400" dirty="0"/>
          </a:p>
        </p:txBody>
      </p:sp>
    </p:spTree>
    <p:extLst>
      <p:ext uri="{BB962C8B-B14F-4D97-AF65-F5344CB8AC3E}">
        <p14:creationId xmlns:p14="http://schemas.microsoft.com/office/powerpoint/2010/main" val="142489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3A4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Freeform: Shape 12">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2AF71F4D-7843-4392-8924-B8DC7750A0F2}"/>
              </a:ext>
            </a:extLst>
          </p:cNvPr>
          <p:cNvPicPr>
            <a:picLocks noChangeAspect="1"/>
          </p:cNvPicPr>
          <p:nvPr/>
        </p:nvPicPr>
        <p:blipFill rotWithShape="1">
          <a:blip r:embed="rId3"/>
          <a:srcRect l="35395" t="14486" r="35263" b="12964"/>
          <a:stretch/>
        </p:blipFill>
        <p:spPr>
          <a:xfrm>
            <a:off x="3785936" y="416776"/>
            <a:ext cx="4440937" cy="6176529"/>
          </a:xfrm>
          <a:prstGeom prst="rect">
            <a:avLst/>
          </a:prstGeom>
        </p:spPr>
      </p:pic>
    </p:spTree>
    <p:extLst>
      <p:ext uri="{BB962C8B-B14F-4D97-AF65-F5344CB8AC3E}">
        <p14:creationId xmlns:p14="http://schemas.microsoft.com/office/powerpoint/2010/main" val="2178799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62000" b="-6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DAA3-8564-48FF-8A9D-99B10014CB4C}"/>
              </a:ext>
            </a:extLst>
          </p:cNvPr>
          <p:cNvSpPr>
            <a:spLocks noGrp="1"/>
          </p:cNvSpPr>
          <p:nvPr>
            <p:ph type="title"/>
          </p:nvPr>
        </p:nvSpPr>
        <p:spPr>
          <a:xfrm>
            <a:off x="2555959" y="189728"/>
            <a:ext cx="6410739" cy="1325563"/>
          </a:xfrm>
        </p:spPr>
        <p:txBody>
          <a:bodyPr>
            <a:noAutofit/>
          </a:bodyPr>
          <a:lstStyle/>
          <a:p>
            <a:pPr algn="ctr"/>
            <a:r>
              <a:rPr lang="el-GR" sz="6000" dirty="0">
                <a:solidFill>
                  <a:schemeClr val="accent1">
                    <a:lumMod val="50000"/>
                  </a:schemeClr>
                </a:solidFill>
                <a:effectLst>
                  <a:outerShdw blurRad="38100" dist="38100" dir="2700000" algn="tl">
                    <a:srgbClr val="000000">
                      <a:alpha val="43137"/>
                    </a:srgbClr>
                  </a:outerShdw>
                </a:effectLst>
                <a:latin typeface="Century Schoolbook" panose="02040604050505020304" pitchFamily="18" charset="0"/>
              </a:rPr>
              <a:t>Συναισθήματα</a:t>
            </a:r>
            <a:endParaRPr lang="en-GB" sz="6000" dirty="0">
              <a:solidFill>
                <a:schemeClr val="accent1">
                  <a:lumMod val="50000"/>
                </a:schemeClr>
              </a:solidFill>
              <a:effectLst>
                <a:outerShdw blurRad="38100" dist="38100" dir="2700000" algn="tl">
                  <a:srgbClr val="000000">
                    <a:alpha val="43137"/>
                  </a:srgbClr>
                </a:outerShdw>
              </a:effectLst>
              <a:latin typeface="Century Schoolbook" panose="02040604050505020304" pitchFamily="18" charset="0"/>
            </a:endParaRPr>
          </a:p>
        </p:txBody>
      </p:sp>
      <p:sp>
        <p:nvSpPr>
          <p:cNvPr id="4" name="Rectangle 3">
            <a:extLst>
              <a:ext uri="{FF2B5EF4-FFF2-40B4-BE49-F238E27FC236}">
                <a16:creationId xmlns:a16="http://schemas.microsoft.com/office/drawing/2014/main" id="{794FCB95-3B42-4270-AFDD-B2BD45F79BE5}"/>
              </a:ext>
            </a:extLst>
          </p:cNvPr>
          <p:cNvSpPr/>
          <p:nvPr/>
        </p:nvSpPr>
        <p:spPr>
          <a:xfrm>
            <a:off x="4672373" y="2967335"/>
            <a:ext cx="2847254" cy="923330"/>
          </a:xfrm>
          <a:prstGeom prst="rect">
            <a:avLst/>
          </a:prstGeom>
          <a:noFill/>
        </p:spPr>
        <p:txBody>
          <a:bodyPr wrap="none" lIns="91440" tIns="45720" rIns="91440" bIns="45720">
            <a:spAutoFit/>
          </a:bodyPr>
          <a:lstStyle/>
          <a:p>
            <a:pPr algn="ctr"/>
            <a:r>
              <a:rPr lang="el-GR" sz="5400" b="0" cap="none" spc="0" dirty="0">
                <a:ln w="0"/>
                <a:solidFill>
                  <a:schemeClr val="accent1"/>
                </a:solidFill>
                <a:effectLst>
                  <a:outerShdw blurRad="38100" dist="25400" dir="5400000" algn="ctr" rotWithShape="0">
                    <a:srgbClr val="6E747A">
                      <a:alpha val="43000"/>
                    </a:srgbClr>
                  </a:outerShdw>
                </a:effectLst>
              </a:rPr>
              <a:t>Απέχθεια</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5" name="Rectangle 4">
            <a:extLst>
              <a:ext uri="{FF2B5EF4-FFF2-40B4-BE49-F238E27FC236}">
                <a16:creationId xmlns:a16="http://schemas.microsoft.com/office/drawing/2014/main" id="{CCFFEF8B-427A-49C8-9254-4B6E5F86061B}"/>
              </a:ext>
            </a:extLst>
          </p:cNvPr>
          <p:cNvSpPr/>
          <p:nvPr/>
        </p:nvSpPr>
        <p:spPr>
          <a:xfrm>
            <a:off x="9754354" y="2708758"/>
            <a:ext cx="1754006" cy="923330"/>
          </a:xfrm>
          <a:prstGeom prst="rect">
            <a:avLst/>
          </a:prstGeom>
          <a:noFill/>
        </p:spPr>
        <p:txBody>
          <a:bodyPr wrap="none" lIns="91440" tIns="45720" rIns="91440" bIns="45720">
            <a:spAutoFit/>
          </a:bodyPr>
          <a:lstStyle/>
          <a:p>
            <a:pPr algn="ctr"/>
            <a:r>
              <a:rPr lang="el-GR" sz="5400" b="1" dirty="0">
                <a:ln w="22225">
                  <a:solidFill>
                    <a:schemeClr val="accent2"/>
                  </a:solidFill>
                  <a:prstDash val="solid"/>
                </a:ln>
                <a:solidFill>
                  <a:schemeClr val="accent6">
                    <a:lumMod val="50000"/>
                  </a:schemeClr>
                </a:solidFill>
              </a:rPr>
              <a:t>Λύπη</a:t>
            </a:r>
            <a:endParaRPr lang="en-US" sz="5400" b="1" cap="none" spc="0" dirty="0">
              <a:ln w="22225">
                <a:solidFill>
                  <a:schemeClr val="accent2"/>
                </a:solidFill>
                <a:prstDash val="solid"/>
              </a:ln>
              <a:solidFill>
                <a:schemeClr val="accent6">
                  <a:lumMod val="50000"/>
                </a:schemeClr>
              </a:solidFill>
              <a:effectLst/>
            </a:endParaRPr>
          </a:p>
        </p:txBody>
      </p:sp>
      <p:sp>
        <p:nvSpPr>
          <p:cNvPr id="6" name="Rectangle 5">
            <a:extLst>
              <a:ext uri="{FF2B5EF4-FFF2-40B4-BE49-F238E27FC236}">
                <a16:creationId xmlns:a16="http://schemas.microsoft.com/office/drawing/2014/main" id="{0350EF87-3A3E-4BFA-AE95-1CD16326CC37}"/>
              </a:ext>
            </a:extLst>
          </p:cNvPr>
          <p:cNvSpPr/>
          <p:nvPr/>
        </p:nvSpPr>
        <p:spPr>
          <a:xfrm>
            <a:off x="8368354" y="5343191"/>
            <a:ext cx="2354875" cy="923330"/>
          </a:xfrm>
          <a:prstGeom prst="rect">
            <a:avLst/>
          </a:prstGeom>
          <a:noFill/>
        </p:spPr>
        <p:txBody>
          <a:bodyPr wrap="none" lIns="91440" tIns="45720" rIns="91440" bIns="45720">
            <a:spAutoFit/>
          </a:bodyPr>
          <a:lstStyle/>
          <a:p>
            <a:pPr algn="ctr"/>
            <a:r>
              <a:rPr lang="el-GR"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Αγωνία</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a:extLst>
              <a:ext uri="{FF2B5EF4-FFF2-40B4-BE49-F238E27FC236}">
                <a16:creationId xmlns:a16="http://schemas.microsoft.com/office/drawing/2014/main" id="{105AF3D7-48B4-4F1C-BC91-1BFFB9D5C48E}"/>
              </a:ext>
            </a:extLst>
          </p:cNvPr>
          <p:cNvSpPr/>
          <p:nvPr/>
        </p:nvSpPr>
        <p:spPr>
          <a:xfrm>
            <a:off x="3235538" y="1570576"/>
            <a:ext cx="2354875"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l-GR" sz="5400" b="1" dirty="0">
                <a:ln/>
                <a:solidFill>
                  <a:schemeClr val="accent4"/>
                </a:solidFill>
              </a:rPr>
              <a:t>Αγωνία</a:t>
            </a:r>
            <a:endParaRPr lang="en-US" sz="5400" b="1" cap="none" spc="0" dirty="0">
              <a:ln/>
              <a:solidFill>
                <a:schemeClr val="accent4"/>
              </a:solidFill>
              <a:effectLst/>
            </a:endParaRPr>
          </a:p>
        </p:txBody>
      </p:sp>
      <p:sp>
        <p:nvSpPr>
          <p:cNvPr id="8" name="Rectangle 7">
            <a:extLst>
              <a:ext uri="{FF2B5EF4-FFF2-40B4-BE49-F238E27FC236}">
                <a16:creationId xmlns:a16="http://schemas.microsoft.com/office/drawing/2014/main" id="{E930A35C-52E4-40EA-8226-2D9EF8D29C0F}"/>
              </a:ext>
            </a:extLst>
          </p:cNvPr>
          <p:cNvSpPr/>
          <p:nvPr/>
        </p:nvSpPr>
        <p:spPr>
          <a:xfrm>
            <a:off x="305831" y="5893847"/>
            <a:ext cx="2071786" cy="923330"/>
          </a:xfrm>
          <a:prstGeom prst="rect">
            <a:avLst/>
          </a:prstGeom>
          <a:noFill/>
        </p:spPr>
        <p:txBody>
          <a:bodyPr wrap="none" lIns="91440" tIns="45720" rIns="91440" bIns="45720">
            <a:spAutoFit/>
          </a:bodyPr>
          <a:lstStyle/>
          <a:p>
            <a:pPr algn="ctr"/>
            <a:r>
              <a:rPr lang="el-GR" sz="5400" b="1" dirty="0">
                <a:ln w="12700">
                  <a:solidFill>
                    <a:schemeClr val="accent5"/>
                  </a:solidFill>
                  <a:prstDash val="solid"/>
                </a:ln>
                <a:solidFill>
                  <a:schemeClr val="tx1">
                    <a:lumMod val="85000"/>
                    <a:lumOff val="15000"/>
                  </a:schemeClr>
                </a:solidFill>
              </a:rPr>
              <a:t>Θυμός</a:t>
            </a:r>
            <a:endParaRPr lang="en-US" sz="5400" b="1" cap="none" spc="0" dirty="0">
              <a:ln w="12700">
                <a:solidFill>
                  <a:schemeClr val="accent5"/>
                </a:solidFill>
                <a:prstDash val="solid"/>
              </a:ln>
              <a:solidFill>
                <a:schemeClr val="tx1">
                  <a:lumMod val="85000"/>
                  <a:lumOff val="15000"/>
                </a:schemeClr>
              </a:solidFill>
              <a:effectLst/>
            </a:endParaRPr>
          </a:p>
        </p:txBody>
      </p:sp>
      <p:sp>
        <p:nvSpPr>
          <p:cNvPr id="11" name="Rectangle 10">
            <a:extLst>
              <a:ext uri="{FF2B5EF4-FFF2-40B4-BE49-F238E27FC236}">
                <a16:creationId xmlns:a16="http://schemas.microsoft.com/office/drawing/2014/main" id="{64554FB7-F72C-4372-A047-A50C2C02D693}"/>
              </a:ext>
            </a:extLst>
          </p:cNvPr>
          <p:cNvSpPr/>
          <p:nvPr/>
        </p:nvSpPr>
        <p:spPr>
          <a:xfrm>
            <a:off x="1266707" y="4364095"/>
            <a:ext cx="3182987" cy="923330"/>
          </a:xfrm>
          <a:prstGeom prst="rect">
            <a:avLst/>
          </a:prstGeom>
          <a:noFill/>
        </p:spPr>
        <p:txBody>
          <a:bodyPr wrap="none" lIns="91440" tIns="45720" rIns="91440" bIns="45720">
            <a:spAutoFit/>
          </a:bodyPr>
          <a:lstStyle/>
          <a:p>
            <a:pPr algn="ctr"/>
            <a:r>
              <a:rPr lang="el-GR" sz="5400" b="1" cap="none" spc="0" dirty="0">
                <a:ln w="12700">
                  <a:solidFill>
                    <a:schemeClr val="accent1"/>
                  </a:solidFill>
                  <a:prstDash val="solid"/>
                </a:ln>
                <a:solidFill>
                  <a:schemeClr val="accent1">
                    <a:lumMod val="75000"/>
                  </a:schemeClr>
                </a:solidFill>
                <a:effectLst>
                  <a:outerShdw dist="38100" dir="2640000" algn="bl" rotWithShape="0">
                    <a:schemeClr val="accent1"/>
                  </a:outerShdw>
                </a:effectLst>
              </a:rPr>
              <a:t>Συγκίνηση</a:t>
            </a:r>
            <a:endParaRPr lang="en-US" sz="5400" b="1" cap="none" spc="0" dirty="0">
              <a:ln w="12700">
                <a:solidFill>
                  <a:schemeClr val="accent1"/>
                </a:solidFill>
                <a:prstDash val="solid"/>
              </a:ln>
              <a:solidFill>
                <a:schemeClr val="accent1">
                  <a:lumMod val="75000"/>
                </a:schemeClr>
              </a:solidFill>
              <a:effectLst>
                <a:outerShdw dist="38100" dir="2640000" algn="bl" rotWithShape="0">
                  <a:schemeClr val="accent1"/>
                </a:outerShdw>
              </a:effectLst>
            </a:endParaRPr>
          </a:p>
        </p:txBody>
      </p:sp>
      <p:sp>
        <p:nvSpPr>
          <p:cNvPr id="9" name="Rectangle 8">
            <a:extLst>
              <a:ext uri="{FF2B5EF4-FFF2-40B4-BE49-F238E27FC236}">
                <a16:creationId xmlns:a16="http://schemas.microsoft.com/office/drawing/2014/main" id="{A30BCA18-AE0E-4515-A7D4-DA91DAABE0D5}"/>
              </a:ext>
            </a:extLst>
          </p:cNvPr>
          <p:cNvSpPr/>
          <p:nvPr/>
        </p:nvSpPr>
        <p:spPr>
          <a:xfrm>
            <a:off x="3559075" y="5531795"/>
            <a:ext cx="4188071" cy="923330"/>
          </a:xfrm>
          <a:prstGeom prst="rect">
            <a:avLst/>
          </a:prstGeom>
          <a:noFill/>
        </p:spPr>
        <p:txBody>
          <a:bodyPr wrap="none" lIns="91440" tIns="45720" rIns="91440" bIns="45720">
            <a:spAutoFit/>
          </a:bodyPr>
          <a:lstStyle/>
          <a:p>
            <a:pPr algn="ctr"/>
            <a:r>
              <a:rPr lang="el-GR" sz="5400" b="1" cap="none" spc="0" dirty="0">
                <a:ln w="12700">
                  <a:solidFill>
                    <a:schemeClr val="accent1"/>
                  </a:solidFill>
                  <a:prstDash val="solid"/>
                </a:ln>
                <a:solidFill>
                  <a:schemeClr val="accent1">
                    <a:lumMod val="75000"/>
                  </a:schemeClr>
                </a:solidFill>
                <a:effectLst>
                  <a:outerShdw dist="38100" dir="2640000" algn="bl" rotWithShape="0">
                    <a:schemeClr val="accent1"/>
                  </a:outerShdw>
                </a:effectLst>
              </a:rPr>
              <a:t>Συγκλονισμός</a:t>
            </a:r>
            <a:endParaRPr lang="en-US" sz="5400" b="1" cap="none" spc="0" dirty="0">
              <a:ln w="12700">
                <a:solidFill>
                  <a:schemeClr val="accent1"/>
                </a:solidFill>
                <a:prstDash val="solid"/>
              </a:ln>
              <a:solidFill>
                <a:schemeClr val="accent1">
                  <a:lumMod val="75000"/>
                </a:schemeClr>
              </a:solidFill>
              <a:effectLst>
                <a:outerShdw dist="38100" dir="2640000" algn="bl" rotWithShape="0">
                  <a:schemeClr val="accent1"/>
                </a:outerShdw>
              </a:effectLst>
            </a:endParaRPr>
          </a:p>
        </p:txBody>
      </p:sp>
      <p:sp>
        <p:nvSpPr>
          <p:cNvPr id="10" name="Rectangle 9">
            <a:extLst>
              <a:ext uri="{FF2B5EF4-FFF2-40B4-BE49-F238E27FC236}">
                <a16:creationId xmlns:a16="http://schemas.microsoft.com/office/drawing/2014/main" id="{70674A40-7DB8-49C0-A025-A47D0910185F}"/>
              </a:ext>
            </a:extLst>
          </p:cNvPr>
          <p:cNvSpPr/>
          <p:nvPr/>
        </p:nvSpPr>
        <p:spPr>
          <a:xfrm>
            <a:off x="9104594" y="3795142"/>
            <a:ext cx="2143536"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l-GR" sz="5400" b="1" cap="none" spc="0" dirty="0">
                <a:ln/>
                <a:solidFill>
                  <a:schemeClr val="accent4"/>
                </a:solidFill>
                <a:effectLst/>
              </a:rPr>
              <a:t>Φόβος</a:t>
            </a:r>
            <a:endParaRPr lang="en-US" sz="5400" b="1" cap="none" spc="0" dirty="0">
              <a:ln/>
              <a:solidFill>
                <a:schemeClr val="accent4"/>
              </a:solidFill>
              <a:effectLst/>
            </a:endParaRPr>
          </a:p>
        </p:txBody>
      </p:sp>
      <p:sp>
        <p:nvSpPr>
          <p:cNvPr id="12" name="Rectangle 11">
            <a:extLst>
              <a:ext uri="{FF2B5EF4-FFF2-40B4-BE49-F238E27FC236}">
                <a16:creationId xmlns:a16="http://schemas.microsoft.com/office/drawing/2014/main" id="{04D5E9B1-090C-43E8-87CD-56C25D2D7BE7}"/>
              </a:ext>
            </a:extLst>
          </p:cNvPr>
          <p:cNvSpPr/>
          <p:nvPr/>
        </p:nvSpPr>
        <p:spPr>
          <a:xfrm>
            <a:off x="-18347" y="2434474"/>
            <a:ext cx="3807454" cy="923330"/>
          </a:xfrm>
          <a:prstGeom prst="rect">
            <a:avLst/>
          </a:prstGeom>
          <a:noFill/>
        </p:spPr>
        <p:txBody>
          <a:bodyPr wrap="none" lIns="91440" tIns="45720" rIns="91440" bIns="45720">
            <a:spAutoFit/>
          </a:bodyPr>
          <a:lstStyle/>
          <a:p>
            <a:pPr algn="ctr"/>
            <a:r>
              <a:rPr lang="el-GR" sz="5400" b="1" cap="none" spc="0" dirty="0">
                <a:ln w="12700">
                  <a:solidFill>
                    <a:schemeClr val="accent5"/>
                  </a:solidFill>
                  <a:prstDash val="solid"/>
                </a:ln>
                <a:solidFill>
                  <a:schemeClr val="tx1">
                    <a:lumMod val="85000"/>
                    <a:lumOff val="15000"/>
                  </a:schemeClr>
                </a:solidFill>
                <a:effectLst/>
              </a:rPr>
              <a:t>Αγανάκτηση</a:t>
            </a:r>
            <a:endParaRPr lang="en-US" sz="5400" b="1" cap="none" spc="0" dirty="0">
              <a:ln w="12700">
                <a:solidFill>
                  <a:schemeClr val="accent5"/>
                </a:solidFill>
                <a:prstDash val="solid"/>
              </a:ln>
              <a:solidFill>
                <a:schemeClr val="tx1">
                  <a:lumMod val="85000"/>
                  <a:lumOff val="15000"/>
                </a:schemeClr>
              </a:solidFill>
              <a:effectLst/>
            </a:endParaRPr>
          </a:p>
        </p:txBody>
      </p:sp>
      <p:sp>
        <p:nvSpPr>
          <p:cNvPr id="13" name="Rectangle 12">
            <a:extLst>
              <a:ext uri="{FF2B5EF4-FFF2-40B4-BE49-F238E27FC236}">
                <a16:creationId xmlns:a16="http://schemas.microsoft.com/office/drawing/2014/main" id="{9E8BB284-335F-42E0-87C1-FF51A650B63A}"/>
              </a:ext>
            </a:extLst>
          </p:cNvPr>
          <p:cNvSpPr/>
          <p:nvPr/>
        </p:nvSpPr>
        <p:spPr>
          <a:xfrm>
            <a:off x="6464544" y="3977731"/>
            <a:ext cx="2541081" cy="923330"/>
          </a:xfrm>
          <a:prstGeom prst="rect">
            <a:avLst/>
          </a:prstGeom>
          <a:noFill/>
        </p:spPr>
        <p:txBody>
          <a:bodyPr wrap="none" lIns="91440" tIns="45720" rIns="91440" bIns="45720">
            <a:spAutoFit/>
          </a:bodyPr>
          <a:lstStyle/>
          <a:p>
            <a:pPr algn="ctr"/>
            <a:r>
              <a:rPr lang="el-GR" sz="5400" b="1" cap="none" spc="0" dirty="0">
                <a:ln w="22225">
                  <a:solidFill>
                    <a:schemeClr val="accent2"/>
                  </a:solidFill>
                  <a:prstDash val="solid"/>
                </a:ln>
                <a:solidFill>
                  <a:schemeClr val="accent6">
                    <a:lumMod val="50000"/>
                  </a:schemeClr>
                </a:solidFill>
                <a:effectLst/>
              </a:rPr>
              <a:t>Ταύτισ</a:t>
            </a:r>
            <a:r>
              <a:rPr lang="el-GR" sz="5400" b="1" dirty="0">
                <a:ln w="22225">
                  <a:solidFill>
                    <a:schemeClr val="accent2"/>
                  </a:solidFill>
                  <a:prstDash val="solid"/>
                </a:ln>
                <a:solidFill>
                  <a:schemeClr val="accent6">
                    <a:lumMod val="50000"/>
                  </a:schemeClr>
                </a:solidFill>
              </a:rPr>
              <a:t>η</a:t>
            </a:r>
            <a:endParaRPr lang="en-US" sz="5400" b="1" cap="none" spc="0" dirty="0">
              <a:ln w="22225">
                <a:solidFill>
                  <a:schemeClr val="accent2"/>
                </a:solidFill>
                <a:prstDash val="solid"/>
              </a:ln>
              <a:solidFill>
                <a:schemeClr val="accent6">
                  <a:lumMod val="50000"/>
                </a:schemeClr>
              </a:solidFill>
              <a:effectLst/>
            </a:endParaRPr>
          </a:p>
        </p:txBody>
      </p:sp>
      <p:sp>
        <p:nvSpPr>
          <p:cNvPr id="14" name="Rectangle 13">
            <a:extLst>
              <a:ext uri="{FF2B5EF4-FFF2-40B4-BE49-F238E27FC236}">
                <a16:creationId xmlns:a16="http://schemas.microsoft.com/office/drawing/2014/main" id="{A9C14276-D099-45BD-9249-EECD5145AFAD}"/>
              </a:ext>
            </a:extLst>
          </p:cNvPr>
          <p:cNvSpPr/>
          <p:nvPr/>
        </p:nvSpPr>
        <p:spPr>
          <a:xfrm>
            <a:off x="8196266" y="1242640"/>
            <a:ext cx="3124894" cy="923330"/>
          </a:xfrm>
          <a:prstGeom prst="rect">
            <a:avLst/>
          </a:prstGeom>
          <a:noFill/>
        </p:spPr>
        <p:txBody>
          <a:bodyPr wrap="none" lIns="91440" tIns="45720" rIns="91440" bIns="45720">
            <a:spAutoFit/>
          </a:bodyPr>
          <a:lstStyle/>
          <a:p>
            <a:pPr algn="ctr"/>
            <a:r>
              <a:rPr lang="el-GR" sz="5400" b="0" cap="none" spc="0" dirty="0">
                <a:ln w="0"/>
                <a:solidFill>
                  <a:schemeClr val="accent1"/>
                </a:solidFill>
                <a:effectLst>
                  <a:outerShdw blurRad="38100" dist="25400" dir="5400000" algn="ctr" rotWithShape="0">
                    <a:srgbClr val="6E747A">
                      <a:alpha val="43000"/>
                    </a:srgbClr>
                  </a:outerShdw>
                </a:effectLst>
              </a:rPr>
              <a:t>Απελ</a:t>
            </a:r>
            <a:r>
              <a:rPr lang="el-GR" sz="5400" dirty="0">
                <a:ln w="0"/>
                <a:solidFill>
                  <a:schemeClr val="accent1"/>
                </a:solidFill>
                <a:effectLst>
                  <a:outerShdw blurRad="38100" dist="25400" dir="5400000" algn="ctr" rotWithShape="0">
                    <a:srgbClr val="6E747A">
                      <a:alpha val="43000"/>
                    </a:srgbClr>
                  </a:outerShdw>
                </a:effectLst>
              </a:rPr>
              <a:t>πισία</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15" name="Rectangle 14">
            <a:extLst>
              <a:ext uri="{FF2B5EF4-FFF2-40B4-BE49-F238E27FC236}">
                <a16:creationId xmlns:a16="http://schemas.microsoft.com/office/drawing/2014/main" id="{8911EECB-54B4-4E54-8E73-B394603EAB7F}"/>
              </a:ext>
            </a:extLst>
          </p:cNvPr>
          <p:cNvSpPr/>
          <p:nvPr/>
        </p:nvSpPr>
        <p:spPr>
          <a:xfrm>
            <a:off x="370055" y="1215771"/>
            <a:ext cx="2615396" cy="923330"/>
          </a:xfrm>
          <a:prstGeom prst="rect">
            <a:avLst/>
          </a:prstGeom>
          <a:noFill/>
        </p:spPr>
        <p:txBody>
          <a:bodyPr wrap="none" lIns="91440" tIns="45720" rIns="91440" bIns="45720">
            <a:spAutoFit/>
          </a:bodyPr>
          <a:lstStyle/>
          <a:p>
            <a:pPr algn="ctr"/>
            <a:r>
              <a:rPr lang="el-GR" sz="5400" b="0" cap="none" spc="0" dirty="0">
                <a:ln w="0"/>
                <a:solidFill>
                  <a:schemeClr val="accent1"/>
                </a:solidFill>
                <a:effectLst>
                  <a:outerShdw blurRad="38100" dist="25400" dir="5400000" algn="ctr" rotWithShape="0">
                    <a:srgbClr val="6E747A">
                      <a:alpha val="43000"/>
                    </a:srgbClr>
                  </a:outerShdw>
                </a:effectLst>
              </a:rPr>
              <a:t>Ασφυξία</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16" name="Rectangle 15">
            <a:extLst>
              <a:ext uri="{FF2B5EF4-FFF2-40B4-BE49-F238E27FC236}">
                <a16:creationId xmlns:a16="http://schemas.microsoft.com/office/drawing/2014/main" id="{7F365BC0-091F-432C-967F-3A3065697DD7}"/>
              </a:ext>
            </a:extLst>
          </p:cNvPr>
          <p:cNvSpPr/>
          <p:nvPr/>
        </p:nvSpPr>
        <p:spPr>
          <a:xfrm>
            <a:off x="420716" y="3357804"/>
            <a:ext cx="3279424" cy="923330"/>
          </a:xfrm>
          <a:prstGeom prst="rect">
            <a:avLst/>
          </a:prstGeom>
          <a:noFill/>
        </p:spPr>
        <p:txBody>
          <a:bodyPr wrap="none" lIns="91440" tIns="45720" rIns="91440" bIns="45720">
            <a:spAutoFit/>
          </a:bodyPr>
          <a:lstStyle/>
          <a:p>
            <a:pPr algn="ctr"/>
            <a:r>
              <a:rPr lang="el-GR" sz="5400" b="1" dirty="0">
                <a:ln w="22225">
                  <a:solidFill>
                    <a:schemeClr val="accent2"/>
                  </a:solidFill>
                  <a:prstDash val="solid"/>
                </a:ln>
                <a:solidFill>
                  <a:schemeClr val="accent2">
                    <a:lumMod val="40000"/>
                    <a:lumOff val="60000"/>
                  </a:schemeClr>
                </a:solidFill>
              </a:rPr>
              <a:t>Απόγνωση</a:t>
            </a:r>
            <a:endParaRPr lang="en-US" sz="5400" b="1" dirty="0">
              <a:ln w="22225">
                <a:solidFill>
                  <a:schemeClr val="accent2"/>
                </a:solidFill>
                <a:prstDash val="solid"/>
              </a:ln>
              <a:solidFill>
                <a:schemeClr val="accent2">
                  <a:lumMod val="40000"/>
                  <a:lumOff val="60000"/>
                </a:schemeClr>
              </a:solidFill>
            </a:endParaRPr>
          </a:p>
        </p:txBody>
      </p:sp>
      <p:sp>
        <p:nvSpPr>
          <p:cNvPr id="17" name="Rectangle 16">
            <a:extLst>
              <a:ext uri="{FF2B5EF4-FFF2-40B4-BE49-F238E27FC236}">
                <a16:creationId xmlns:a16="http://schemas.microsoft.com/office/drawing/2014/main" id="{AAB50561-9394-489D-B22E-E918C461602F}"/>
              </a:ext>
            </a:extLst>
          </p:cNvPr>
          <p:cNvSpPr/>
          <p:nvPr/>
        </p:nvSpPr>
        <p:spPr>
          <a:xfrm>
            <a:off x="4929025" y="2220423"/>
            <a:ext cx="3267241" cy="923330"/>
          </a:xfrm>
          <a:prstGeom prst="rect">
            <a:avLst/>
          </a:prstGeom>
          <a:noFill/>
        </p:spPr>
        <p:txBody>
          <a:bodyPr wrap="none" lIns="91440" tIns="45720" rIns="91440" bIns="45720">
            <a:spAutoFit/>
          </a:bodyPr>
          <a:lstStyle/>
          <a:p>
            <a:pPr algn="ctr"/>
            <a:r>
              <a:rPr lang="el-GR" sz="5400" dirty="0">
                <a:ln w="0"/>
                <a:solidFill>
                  <a:schemeClr val="accent1"/>
                </a:solidFill>
                <a:effectLst>
                  <a:outerShdw blurRad="38100" dist="25400" dir="5400000" algn="ctr" rotWithShape="0">
                    <a:srgbClr val="6E747A">
                      <a:alpha val="43000"/>
                    </a:srgbClr>
                  </a:outerShdw>
                </a:effectLst>
              </a:rPr>
              <a:t>Συμπόνοια</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18" name="Rectangle 17">
            <a:extLst>
              <a:ext uri="{FF2B5EF4-FFF2-40B4-BE49-F238E27FC236}">
                <a16:creationId xmlns:a16="http://schemas.microsoft.com/office/drawing/2014/main" id="{65F3A1C5-8CE1-4851-889E-FA9AF93FBE3E}"/>
              </a:ext>
            </a:extLst>
          </p:cNvPr>
          <p:cNvSpPr/>
          <p:nvPr/>
        </p:nvSpPr>
        <p:spPr>
          <a:xfrm>
            <a:off x="5358831" y="4596279"/>
            <a:ext cx="2071144" cy="923330"/>
          </a:xfrm>
          <a:prstGeom prst="rect">
            <a:avLst/>
          </a:prstGeom>
          <a:noFill/>
        </p:spPr>
        <p:txBody>
          <a:bodyPr wrap="none" lIns="91440" tIns="45720" rIns="91440" bIns="45720">
            <a:spAutoFit/>
          </a:bodyPr>
          <a:lstStyle/>
          <a:p>
            <a:pPr algn="ctr"/>
            <a:r>
              <a:rPr lang="el-GR"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Θλίψη</a:t>
            </a: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64772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62000" b="-6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DAA3-8564-48FF-8A9D-99B10014CB4C}"/>
              </a:ext>
            </a:extLst>
          </p:cNvPr>
          <p:cNvSpPr>
            <a:spLocks noGrp="1"/>
          </p:cNvSpPr>
          <p:nvPr>
            <p:ph type="title"/>
          </p:nvPr>
        </p:nvSpPr>
        <p:spPr>
          <a:xfrm>
            <a:off x="320842" y="365125"/>
            <a:ext cx="11032958" cy="1325563"/>
          </a:xfrm>
        </p:spPr>
        <p:txBody>
          <a:bodyPr>
            <a:noAutofit/>
          </a:bodyPr>
          <a:lstStyle/>
          <a:p>
            <a:pPr algn="ctr"/>
            <a:r>
              <a:rPr lang="el-GR" sz="6000" dirty="0">
                <a:solidFill>
                  <a:schemeClr val="accent1">
                    <a:lumMod val="50000"/>
                  </a:schemeClr>
                </a:solidFill>
                <a:effectLst>
                  <a:outerShdw blurRad="38100" dist="38100" dir="2700000" algn="tl">
                    <a:srgbClr val="000000">
                      <a:alpha val="43137"/>
                    </a:srgbClr>
                  </a:outerShdw>
                </a:effectLst>
                <a:latin typeface="Century Schoolbook" panose="02040604050505020304" pitchFamily="18" charset="0"/>
              </a:rPr>
              <a:t>Δύσκολα θέματα για τα παιδιά</a:t>
            </a:r>
            <a:endParaRPr lang="en-GB" sz="6000" dirty="0">
              <a:solidFill>
                <a:schemeClr val="accent1">
                  <a:lumMod val="50000"/>
                </a:schemeClr>
              </a:solidFill>
              <a:effectLst>
                <a:outerShdw blurRad="38100" dist="38100" dir="2700000" algn="tl">
                  <a:srgbClr val="000000">
                    <a:alpha val="43137"/>
                  </a:srgbClr>
                </a:outerShdw>
              </a:effectLst>
              <a:latin typeface="Century Schoolbook" panose="02040604050505020304" pitchFamily="18" charset="0"/>
            </a:endParaRPr>
          </a:p>
        </p:txBody>
      </p:sp>
      <p:sp>
        <p:nvSpPr>
          <p:cNvPr id="4" name="Rectangle 3">
            <a:extLst>
              <a:ext uri="{FF2B5EF4-FFF2-40B4-BE49-F238E27FC236}">
                <a16:creationId xmlns:a16="http://schemas.microsoft.com/office/drawing/2014/main" id="{794FCB95-3B42-4270-AFDD-B2BD45F79BE5}"/>
              </a:ext>
            </a:extLst>
          </p:cNvPr>
          <p:cNvSpPr/>
          <p:nvPr/>
        </p:nvSpPr>
        <p:spPr>
          <a:xfrm>
            <a:off x="4770445" y="2967335"/>
            <a:ext cx="2651111" cy="923330"/>
          </a:xfrm>
          <a:prstGeom prst="rect">
            <a:avLst/>
          </a:prstGeom>
          <a:noFill/>
        </p:spPr>
        <p:txBody>
          <a:bodyPr wrap="none" lIns="91440" tIns="45720" rIns="91440" bIns="45720">
            <a:spAutoFit/>
          </a:bodyPr>
          <a:lstStyle/>
          <a:p>
            <a:pPr algn="ctr"/>
            <a:r>
              <a:rPr lang="el-GR" sz="5400" dirty="0">
                <a:ln w="0"/>
                <a:solidFill>
                  <a:schemeClr val="accent1"/>
                </a:solidFill>
                <a:effectLst>
                  <a:outerShdw blurRad="38100" dist="25400" dir="5400000" algn="ctr" rotWithShape="0">
                    <a:srgbClr val="6E747A">
                      <a:alpha val="43000"/>
                    </a:srgbClr>
                  </a:outerShdw>
                </a:effectLst>
              </a:rPr>
              <a:t>Θάνατος</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5" name="Rectangle 4">
            <a:extLst>
              <a:ext uri="{FF2B5EF4-FFF2-40B4-BE49-F238E27FC236}">
                <a16:creationId xmlns:a16="http://schemas.microsoft.com/office/drawing/2014/main" id="{CCFFEF8B-427A-49C8-9254-4B6E5F86061B}"/>
              </a:ext>
            </a:extLst>
          </p:cNvPr>
          <p:cNvSpPr/>
          <p:nvPr/>
        </p:nvSpPr>
        <p:spPr>
          <a:xfrm>
            <a:off x="7421556" y="2226167"/>
            <a:ext cx="3044808" cy="923330"/>
          </a:xfrm>
          <a:prstGeom prst="rect">
            <a:avLst/>
          </a:prstGeom>
          <a:noFill/>
        </p:spPr>
        <p:txBody>
          <a:bodyPr wrap="none" lIns="91440" tIns="45720" rIns="91440" bIns="45720">
            <a:spAutoFit/>
          </a:bodyPr>
          <a:lstStyle/>
          <a:p>
            <a:pPr algn="ctr"/>
            <a:r>
              <a:rPr lang="el-GR" sz="5400" b="1" cap="none" spc="0" dirty="0">
                <a:ln w="22225">
                  <a:solidFill>
                    <a:schemeClr val="accent2"/>
                  </a:solidFill>
                  <a:prstDash val="solid"/>
                </a:ln>
                <a:solidFill>
                  <a:schemeClr val="accent6">
                    <a:lumMod val="50000"/>
                  </a:schemeClr>
                </a:solidFill>
                <a:effectLst/>
              </a:rPr>
              <a:t>Χωρισμός</a:t>
            </a:r>
            <a:endParaRPr lang="en-US" sz="5400" b="1" cap="none" spc="0" dirty="0">
              <a:ln w="22225">
                <a:solidFill>
                  <a:schemeClr val="accent2"/>
                </a:solidFill>
                <a:prstDash val="solid"/>
              </a:ln>
              <a:solidFill>
                <a:schemeClr val="accent6">
                  <a:lumMod val="50000"/>
                </a:schemeClr>
              </a:solidFill>
              <a:effectLst/>
            </a:endParaRPr>
          </a:p>
        </p:txBody>
      </p:sp>
      <p:sp>
        <p:nvSpPr>
          <p:cNvPr id="6" name="Rectangle 5">
            <a:extLst>
              <a:ext uri="{FF2B5EF4-FFF2-40B4-BE49-F238E27FC236}">
                <a16:creationId xmlns:a16="http://schemas.microsoft.com/office/drawing/2014/main" id="{0350EF87-3A3E-4BFA-AE95-1CD16326CC37}"/>
              </a:ext>
            </a:extLst>
          </p:cNvPr>
          <p:cNvSpPr/>
          <p:nvPr/>
        </p:nvSpPr>
        <p:spPr>
          <a:xfrm>
            <a:off x="3722278" y="4322519"/>
            <a:ext cx="5277535" cy="923330"/>
          </a:xfrm>
          <a:prstGeom prst="rect">
            <a:avLst/>
          </a:prstGeom>
          <a:noFill/>
        </p:spPr>
        <p:txBody>
          <a:bodyPr wrap="none" lIns="91440" tIns="45720" rIns="91440" bIns="45720">
            <a:spAutoFit/>
          </a:bodyPr>
          <a:lstStyle/>
          <a:p>
            <a:pPr algn="ctr"/>
            <a:r>
              <a:rPr lang="el-GR"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Οικογενειακή βία</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a:extLst>
              <a:ext uri="{FF2B5EF4-FFF2-40B4-BE49-F238E27FC236}">
                <a16:creationId xmlns:a16="http://schemas.microsoft.com/office/drawing/2014/main" id="{105AF3D7-48B4-4F1C-BC91-1BFFB9D5C48E}"/>
              </a:ext>
            </a:extLst>
          </p:cNvPr>
          <p:cNvSpPr/>
          <p:nvPr/>
        </p:nvSpPr>
        <p:spPr>
          <a:xfrm>
            <a:off x="3072192" y="1570576"/>
            <a:ext cx="2681568"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l-GR" sz="5400" b="1" cap="none" spc="0" dirty="0">
                <a:ln/>
                <a:solidFill>
                  <a:schemeClr val="accent4"/>
                </a:solidFill>
                <a:effectLst/>
              </a:rPr>
              <a:t>Πόλεμος</a:t>
            </a:r>
            <a:endParaRPr lang="en-US" sz="5400" b="1" cap="none" spc="0" dirty="0">
              <a:ln/>
              <a:solidFill>
                <a:schemeClr val="accent4"/>
              </a:solidFill>
              <a:effectLst/>
            </a:endParaRPr>
          </a:p>
        </p:txBody>
      </p:sp>
      <p:sp>
        <p:nvSpPr>
          <p:cNvPr id="8" name="Rectangle 7">
            <a:extLst>
              <a:ext uri="{FF2B5EF4-FFF2-40B4-BE49-F238E27FC236}">
                <a16:creationId xmlns:a16="http://schemas.microsoft.com/office/drawing/2014/main" id="{E930A35C-52E4-40EA-8226-2D9EF8D29C0F}"/>
              </a:ext>
            </a:extLst>
          </p:cNvPr>
          <p:cNvSpPr/>
          <p:nvPr/>
        </p:nvSpPr>
        <p:spPr>
          <a:xfrm>
            <a:off x="6585986" y="5569545"/>
            <a:ext cx="2704138" cy="923330"/>
          </a:xfrm>
          <a:prstGeom prst="rect">
            <a:avLst/>
          </a:prstGeom>
          <a:noFill/>
        </p:spPr>
        <p:txBody>
          <a:bodyPr wrap="none" lIns="91440" tIns="45720" rIns="91440" bIns="45720">
            <a:spAutoFit/>
          </a:bodyPr>
          <a:lstStyle/>
          <a:p>
            <a:pPr algn="ctr"/>
            <a:r>
              <a:rPr lang="el-GR" sz="5400" b="1" cap="none" spc="0" dirty="0">
                <a:ln w="12700">
                  <a:solidFill>
                    <a:schemeClr val="accent5"/>
                  </a:solidFill>
                  <a:prstDash val="solid"/>
                </a:ln>
                <a:solidFill>
                  <a:schemeClr val="tx1">
                    <a:lumMod val="85000"/>
                    <a:lumOff val="15000"/>
                  </a:schemeClr>
                </a:solidFill>
                <a:effectLst/>
              </a:rPr>
              <a:t>Διαζύγιο</a:t>
            </a:r>
            <a:endParaRPr lang="en-US" sz="5400" b="1" cap="none" spc="0" dirty="0">
              <a:ln w="12700">
                <a:solidFill>
                  <a:schemeClr val="accent5"/>
                </a:solidFill>
                <a:prstDash val="solid"/>
              </a:ln>
              <a:solidFill>
                <a:schemeClr val="tx1">
                  <a:lumMod val="85000"/>
                  <a:lumOff val="15000"/>
                </a:schemeClr>
              </a:solidFill>
              <a:effectLst/>
            </a:endParaRPr>
          </a:p>
        </p:txBody>
      </p:sp>
      <p:sp>
        <p:nvSpPr>
          <p:cNvPr id="11" name="Rectangle 10">
            <a:extLst>
              <a:ext uri="{FF2B5EF4-FFF2-40B4-BE49-F238E27FC236}">
                <a16:creationId xmlns:a16="http://schemas.microsoft.com/office/drawing/2014/main" id="{64554FB7-F72C-4372-A047-A50C2C02D693}"/>
              </a:ext>
            </a:extLst>
          </p:cNvPr>
          <p:cNvSpPr/>
          <p:nvPr/>
        </p:nvSpPr>
        <p:spPr>
          <a:xfrm>
            <a:off x="803016" y="3462903"/>
            <a:ext cx="2919262" cy="923330"/>
          </a:xfrm>
          <a:prstGeom prst="rect">
            <a:avLst/>
          </a:prstGeom>
          <a:noFill/>
        </p:spPr>
        <p:txBody>
          <a:bodyPr wrap="none" lIns="91440" tIns="45720" rIns="91440" bIns="45720">
            <a:spAutoFit/>
          </a:bodyPr>
          <a:lstStyle/>
          <a:p>
            <a:pPr algn="ctr"/>
            <a:r>
              <a:rPr lang="el-GR" sz="5400" b="1" dirty="0">
                <a:ln w="12700">
                  <a:solidFill>
                    <a:schemeClr val="accent1"/>
                  </a:solidFill>
                  <a:prstDash val="solid"/>
                </a:ln>
                <a:solidFill>
                  <a:schemeClr val="accent1">
                    <a:lumMod val="75000"/>
                  </a:schemeClr>
                </a:solidFill>
                <a:effectLst>
                  <a:outerShdw dist="38100" dir="2640000" algn="bl" rotWithShape="0">
                    <a:schemeClr val="accent1"/>
                  </a:outerShdw>
                </a:effectLst>
              </a:rPr>
              <a:t>Απαγωγή</a:t>
            </a:r>
            <a:endParaRPr lang="en-US" sz="5400" b="1" cap="none" spc="0" dirty="0">
              <a:ln w="12700">
                <a:solidFill>
                  <a:schemeClr val="accent1"/>
                </a:solidFill>
                <a:prstDash val="solid"/>
              </a:ln>
              <a:solidFill>
                <a:schemeClr val="accent1">
                  <a:lumMod val="75000"/>
                </a:schemeClr>
              </a:solidFill>
              <a:effectLst>
                <a:outerShdw dist="38100" dir="2640000" algn="bl" rotWithShape="0">
                  <a:schemeClr val="accent1"/>
                </a:outerShdw>
              </a:effectLst>
            </a:endParaRPr>
          </a:p>
        </p:txBody>
      </p:sp>
    </p:spTree>
    <p:extLst>
      <p:ext uri="{BB962C8B-B14F-4D97-AF65-F5344CB8AC3E}">
        <p14:creationId xmlns:p14="http://schemas.microsoft.com/office/powerpoint/2010/main" val="1015524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AE25-06B4-4251-B6D4-9C737B0530E5}"/>
              </a:ext>
            </a:extLst>
          </p:cNvPr>
          <p:cNvSpPr>
            <a:spLocks noGrp="1"/>
          </p:cNvSpPr>
          <p:nvPr>
            <p:ph type="title"/>
          </p:nvPr>
        </p:nvSpPr>
        <p:spPr/>
        <p:txBody>
          <a:bodyPr>
            <a:normAutofit/>
          </a:bodyPr>
          <a:lstStyle/>
          <a:p>
            <a:pPr algn="ctr"/>
            <a:r>
              <a:rPr lang="el-GR" sz="6000" b="1" dirty="0">
                <a:solidFill>
                  <a:srgbClr val="FF0000"/>
                </a:solidFill>
              </a:rPr>
              <a:t>Θέμα: Ενδοοικογενειακή βία</a:t>
            </a:r>
            <a:endParaRPr lang="en-GB" sz="6000" b="1" dirty="0">
              <a:solidFill>
                <a:srgbClr val="FF0000"/>
              </a:solidFill>
            </a:endParaRPr>
          </a:p>
        </p:txBody>
      </p:sp>
      <p:sp>
        <p:nvSpPr>
          <p:cNvPr id="4" name="Rectangle 3">
            <a:extLst>
              <a:ext uri="{FF2B5EF4-FFF2-40B4-BE49-F238E27FC236}">
                <a16:creationId xmlns:a16="http://schemas.microsoft.com/office/drawing/2014/main" id="{D71B68C8-9414-4814-A76C-3D3E3D5674D9}"/>
              </a:ext>
            </a:extLst>
          </p:cNvPr>
          <p:cNvSpPr/>
          <p:nvPr/>
        </p:nvSpPr>
        <p:spPr>
          <a:xfrm>
            <a:off x="4922213" y="1477304"/>
            <a:ext cx="1737976" cy="923330"/>
          </a:xfrm>
          <a:prstGeom prst="rect">
            <a:avLst/>
          </a:prstGeom>
          <a:noFill/>
        </p:spPr>
        <p:txBody>
          <a:bodyPr wrap="none" lIns="91440" tIns="45720" rIns="91440" bIns="45720">
            <a:spAutoFit/>
          </a:bodyPr>
          <a:lstStyle/>
          <a:p>
            <a:pPr algn="ctr"/>
            <a:r>
              <a:rPr lang="el-GR" sz="5400" b="1" cap="none" spc="0" dirty="0">
                <a:ln w="13462">
                  <a:solidFill>
                    <a:schemeClr val="bg1"/>
                  </a:solidFill>
                  <a:prstDash val="solid"/>
                </a:ln>
                <a:solidFill>
                  <a:srgbClr val="FF0000"/>
                </a:solidFill>
                <a:effectLst>
                  <a:outerShdw dist="38100" dir="2700000" algn="bl" rotWithShape="0">
                    <a:schemeClr val="accent5"/>
                  </a:outerShdw>
                </a:effectLst>
              </a:rPr>
              <a:t>Γιατί;</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5" name="Rectangle 4">
            <a:extLst>
              <a:ext uri="{FF2B5EF4-FFF2-40B4-BE49-F238E27FC236}">
                <a16:creationId xmlns:a16="http://schemas.microsoft.com/office/drawing/2014/main" id="{C9E68FA5-CD98-4841-845B-B63959DAE411}"/>
              </a:ext>
            </a:extLst>
          </p:cNvPr>
          <p:cNvSpPr/>
          <p:nvPr/>
        </p:nvSpPr>
        <p:spPr>
          <a:xfrm>
            <a:off x="339740" y="3345187"/>
            <a:ext cx="2478564" cy="923330"/>
          </a:xfrm>
          <a:prstGeom prst="rect">
            <a:avLst/>
          </a:prstGeom>
          <a:noFill/>
        </p:spPr>
        <p:txBody>
          <a:bodyPr wrap="none" lIns="91440" tIns="45720" rIns="91440" bIns="45720">
            <a:spAutoFit/>
          </a:bodyPr>
          <a:lstStyle/>
          <a:p>
            <a:pPr algn="ctr"/>
            <a:r>
              <a:rPr lang="el-GR"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Ταμπού</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Rectangle 5">
            <a:extLst>
              <a:ext uri="{FF2B5EF4-FFF2-40B4-BE49-F238E27FC236}">
                <a16:creationId xmlns:a16="http://schemas.microsoft.com/office/drawing/2014/main" id="{3EF4CDD5-E682-4D91-8949-6FC96CCE1A65}"/>
              </a:ext>
            </a:extLst>
          </p:cNvPr>
          <p:cNvSpPr/>
          <p:nvPr/>
        </p:nvSpPr>
        <p:spPr>
          <a:xfrm>
            <a:off x="339740" y="4457366"/>
            <a:ext cx="6283131" cy="923330"/>
          </a:xfrm>
          <a:prstGeom prst="rect">
            <a:avLst/>
          </a:prstGeom>
          <a:noFill/>
        </p:spPr>
        <p:txBody>
          <a:bodyPr wrap="none" lIns="91440" tIns="45720" rIns="91440" bIns="45720">
            <a:spAutoFit/>
          </a:bodyPr>
          <a:lstStyle/>
          <a:p>
            <a:pPr algn="ctr"/>
            <a:r>
              <a:rPr lang="el-GR"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Σχέση θύτη -θύματος</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9" name="Rectangle 8">
            <a:extLst>
              <a:ext uri="{FF2B5EF4-FFF2-40B4-BE49-F238E27FC236}">
                <a16:creationId xmlns:a16="http://schemas.microsoft.com/office/drawing/2014/main" id="{2944F044-3408-447A-B97A-49DE8FDB215E}"/>
              </a:ext>
            </a:extLst>
          </p:cNvPr>
          <p:cNvSpPr/>
          <p:nvPr/>
        </p:nvSpPr>
        <p:spPr>
          <a:xfrm>
            <a:off x="302423" y="5569545"/>
            <a:ext cx="6357766" cy="923330"/>
          </a:xfrm>
          <a:prstGeom prst="rect">
            <a:avLst/>
          </a:prstGeom>
          <a:noFill/>
        </p:spPr>
        <p:txBody>
          <a:bodyPr wrap="none" lIns="91440" tIns="45720" rIns="91440" bIns="45720">
            <a:spAutoFit/>
          </a:bodyPr>
          <a:lstStyle/>
          <a:p>
            <a:pPr algn="ctr"/>
            <a:r>
              <a:rPr lang="el-GR"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Προσωπικό - μυστικό</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5EE5D6FB-AAD1-4330-827D-3B36B9224FFA}"/>
              </a:ext>
            </a:extLst>
          </p:cNvPr>
          <p:cNvSpPr txBox="1"/>
          <p:nvPr/>
        </p:nvSpPr>
        <p:spPr>
          <a:xfrm>
            <a:off x="7354956" y="4919031"/>
            <a:ext cx="4664765" cy="1754326"/>
          </a:xfrm>
          <a:prstGeom prst="rect">
            <a:avLst/>
          </a:prstGeom>
          <a:noFill/>
        </p:spPr>
        <p:txBody>
          <a:bodyPr wrap="square" rtlCol="0">
            <a:spAutoFit/>
          </a:bodyPr>
          <a:lstStyle/>
          <a:p>
            <a:pPr algn="ctr"/>
            <a:r>
              <a:rPr lang="el-GR" b="1" dirty="0">
                <a:solidFill>
                  <a:schemeClr val="accent1">
                    <a:lumMod val="50000"/>
                  </a:schemeClr>
                </a:solidFill>
                <a:latin typeface="Century Schoolbook" panose="02040604050505020304" pitchFamily="18" charset="0"/>
              </a:rPr>
              <a:t>Εξαιρετική αφορμή για κάθε παιδί να συζητήσει, να ρωτήσει, να ενημερωθεί και, αν χρειαστεί, να ζητήσει βοήθεια στο δικό του προσωπικό πρόβλημα.</a:t>
            </a:r>
          </a:p>
          <a:p>
            <a:pPr algn="ctr"/>
            <a:endParaRPr lang="en-GB" b="1" dirty="0">
              <a:solidFill>
                <a:schemeClr val="accent1">
                  <a:lumMod val="50000"/>
                </a:schemeClr>
              </a:solidFill>
              <a:latin typeface="Century Schoolbook" panose="02040604050505020304" pitchFamily="18" charset="0"/>
            </a:endParaRPr>
          </a:p>
        </p:txBody>
      </p:sp>
      <p:sp>
        <p:nvSpPr>
          <p:cNvPr id="8" name="Rectangle 7">
            <a:extLst>
              <a:ext uri="{FF2B5EF4-FFF2-40B4-BE49-F238E27FC236}">
                <a16:creationId xmlns:a16="http://schemas.microsoft.com/office/drawing/2014/main" id="{B44E28D7-987A-4A96-B1AB-726BCF6B126C}"/>
              </a:ext>
            </a:extLst>
          </p:cNvPr>
          <p:cNvSpPr/>
          <p:nvPr/>
        </p:nvSpPr>
        <p:spPr>
          <a:xfrm>
            <a:off x="302423" y="2392141"/>
            <a:ext cx="2779480" cy="923330"/>
          </a:xfrm>
          <a:prstGeom prst="rect">
            <a:avLst/>
          </a:prstGeom>
          <a:noFill/>
        </p:spPr>
        <p:txBody>
          <a:bodyPr wrap="none" lIns="91440" tIns="45720" rIns="91440" bIns="45720">
            <a:spAutoFit/>
          </a:bodyPr>
          <a:lstStyle/>
          <a:p>
            <a:pPr algn="ctr"/>
            <a:r>
              <a:rPr lang="el-GR"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Επίκαιρο</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50198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DB82A-33EA-4BCD-9271-BEE846B5C846}"/>
              </a:ext>
            </a:extLst>
          </p:cNvPr>
          <p:cNvSpPr>
            <a:spLocks noGrp="1"/>
          </p:cNvSpPr>
          <p:nvPr>
            <p:ph type="title"/>
          </p:nvPr>
        </p:nvSpPr>
        <p:spPr/>
        <p:txBody>
          <a:bodyPr/>
          <a:lstStyle/>
          <a:p>
            <a:pPr algn="ctr"/>
            <a:r>
              <a:rPr lang="el-GR" b="1" dirty="0">
                <a:solidFill>
                  <a:schemeClr val="accent1">
                    <a:lumMod val="50000"/>
                  </a:schemeClr>
                </a:solidFill>
                <a:latin typeface="Century Schoolbook" panose="02040604050505020304" pitchFamily="18" charset="0"/>
              </a:rPr>
              <a:t>Προϋποθέσεις…</a:t>
            </a:r>
            <a:endParaRPr lang="en-GB" b="1" dirty="0">
              <a:solidFill>
                <a:schemeClr val="accent1">
                  <a:lumMod val="50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78E8F0BC-E385-48CA-830A-7C27419C8733}"/>
              </a:ext>
            </a:extLst>
          </p:cNvPr>
          <p:cNvSpPr>
            <a:spLocks noGrp="1"/>
          </p:cNvSpPr>
          <p:nvPr>
            <p:ph idx="1"/>
          </p:nvPr>
        </p:nvSpPr>
        <p:spPr>
          <a:xfrm>
            <a:off x="1885122" y="1403627"/>
            <a:ext cx="9829800" cy="4351338"/>
          </a:xfrm>
        </p:spPr>
        <p:txBody>
          <a:bodyPr>
            <a:normAutofit/>
          </a:bodyPr>
          <a:lstStyle/>
          <a:p>
            <a:pPr marL="0" indent="0">
              <a:buNone/>
            </a:pPr>
            <a:r>
              <a:rPr lang="el-GR" sz="3200" dirty="0">
                <a:latin typeface="Century Schoolbook" panose="02040604050505020304" pitchFamily="18" charset="0"/>
              </a:rPr>
              <a:t>Μελέτη</a:t>
            </a:r>
            <a:r>
              <a:rPr lang="el-GR" sz="7200" dirty="0">
                <a:latin typeface="Century Schoolbook" panose="02040604050505020304" pitchFamily="18" charset="0"/>
              </a:rPr>
              <a:t>…</a:t>
            </a:r>
            <a:r>
              <a:rPr lang="el-GR" sz="5400" dirty="0">
                <a:latin typeface="Century Schoolbook" panose="02040604050505020304" pitchFamily="18" charset="0"/>
              </a:rPr>
              <a:t>μελέτη</a:t>
            </a:r>
            <a:r>
              <a:rPr lang="el-GR" sz="7200" dirty="0">
                <a:latin typeface="Century Schoolbook" panose="02040604050505020304" pitchFamily="18" charset="0"/>
              </a:rPr>
              <a:t>…μελέτη!</a:t>
            </a:r>
            <a:endParaRPr lang="en-GB" sz="7200" dirty="0">
              <a:latin typeface="Century Schoolbook" panose="02040604050505020304" pitchFamily="18" charset="0"/>
            </a:endParaRPr>
          </a:p>
        </p:txBody>
      </p:sp>
      <p:sp>
        <p:nvSpPr>
          <p:cNvPr id="4" name="TextBox 3">
            <a:extLst>
              <a:ext uri="{FF2B5EF4-FFF2-40B4-BE49-F238E27FC236}">
                <a16:creationId xmlns:a16="http://schemas.microsoft.com/office/drawing/2014/main" id="{3EB04A43-5ED7-4A4A-8367-7445D85CD0A2}"/>
              </a:ext>
            </a:extLst>
          </p:cNvPr>
          <p:cNvSpPr txBox="1"/>
          <p:nvPr/>
        </p:nvSpPr>
        <p:spPr>
          <a:xfrm>
            <a:off x="1026694" y="4443663"/>
            <a:ext cx="10908631" cy="1938992"/>
          </a:xfrm>
          <a:prstGeom prst="rect">
            <a:avLst/>
          </a:prstGeom>
          <a:noFill/>
        </p:spPr>
        <p:txBody>
          <a:bodyPr wrap="square" rtlCol="0">
            <a:spAutoFit/>
          </a:bodyPr>
          <a:lstStyle/>
          <a:p>
            <a:pPr algn="ctr"/>
            <a:r>
              <a:rPr lang="el-GR" sz="4000" dirty="0">
                <a:latin typeface="Century Schoolbook" panose="02040604050505020304" pitchFamily="18" charset="0"/>
              </a:rPr>
              <a:t>Δίνονται στοιχεία για τους χαρακτήρες και τον κοινωνικό περίγυρο που συνθέτουν μια ολοκληρωμένη εικόνα.</a:t>
            </a:r>
            <a:endParaRPr lang="en-GB" sz="4000" dirty="0">
              <a:latin typeface="Century Schoolbook" panose="02040604050505020304" pitchFamily="18" charset="0"/>
            </a:endParaRPr>
          </a:p>
        </p:txBody>
      </p:sp>
      <p:pic>
        <p:nvPicPr>
          <p:cNvPr id="4098" name="Picture 2" descr="Image result for studying clipart">
            <a:extLst>
              <a:ext uri="{FF2B5EF4-FFF2-40B4-BE49-F238E27FC236}">
                <a16:creationId xmlns:a16="http://schemas.microsoft.com/office/drawing/2014/main" id="{99C663DB-C7F8-4CC1-9087-646479E56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3703" y="2414337"/>
            <a:ext cx="3311387" cy="2329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660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4BF3D103-AF06-4BBF-9835-7B58ADF52557}"/>
              </a:ext>
            </a:extLst>
          </p:cNvPr>
          <p:cNvSpPr>
            <a:spLocks noGrp="1"/>
          </p:cNvSpPr>
          <p:nvPr>
            <p:ph type="title"/>
          </p:nvPr>
        </p:nvSpPr>
        <p:spPr>
          <a:xfrm>
            <a:off x="904877" y="2415322"/>
            <a:ext cx="3451730" cy="2399869"/>
          </a:xfrm>
        </p:spPr>
        <p:txBody>
          <a:bodyPr>
            <a:normAutofit/>
          </a:bodyPr>
          <a:lstStyle/>
          <a:p>
            <a:pPr algn="ctr"/>
            <a:r>
              <a:rPr lang="el-GR" sz="4000" dirty="0">
                <a:solidFill>
                  <a:srgbClr val="FFFFFF"/>
                </a:solidFill>
                <a:latin typeface="Century Schoolbook" panose="02040604050505020304" pitchFamily="18" charset="0"/>
              </a:rPr>
              <a:t>Λίγα λόγια για την υπόθεση του βιβλίου</a:t>
            </a:r>
            <a:endParaRPr lang="en-GB" sz="4000" dirty="0">
              <a:solidFill>
                <a:srgbClr val="FFFFFF"/>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EAC3C808-B7FD-4709-9514-36F4AF5E3A9E}"/>
              </a:ext>
            </a:extLst>
          </p:cNvPr>
          <p:cNvSpPr>
            <a:spLocks noGrp="1"/>
          </p:cNvSpPr>
          <p:nvPr>
            <p:ph idx="1"/>
          </p:nvPr>
        </p:nvSpPr>
        <p:spPr>
          <a:xfrm>
            <a:off x="4676276" y="485775"/>
            <a:ext cx="6726292" cy="6357938"/>
          </a:xfrm>
        </p:spPr>
        <p:txBody>
          <a:bodyPr anchor="ctr">
            <a:noAutofit/>
          </a:bodyPr>
          <a:lstStyle/>
          <a:p>
            <a:pPr marL="0" indent="0" algn="just">
              <a:buNone/>
            </a:pPr>
            <a:r>
              <a:rPr lang="el-GR" dirty="0">
                <a:latin typeface="Century Schoolbook" panose="02040604050505020304" pitchFamily="18" charset="0"/>
              </a:rPr>
              <a:t>Η Άννα ζει με τους γονείς της σε μια μονοκατοικία στο προάστιο κάποιας πόλης. Η φαινομενικά συνηθισμένη ζωή τους σημαδεύεται ανεξίτηλα από τις εκρήξεις οργής του πατέρα της, που όχι σπάνια οδηγούν σε βιαιοπραγίες σε βάρος της μητέρας της αλλά, από κάποιο σημείο και μετά, και της ίδιας. Μέσα από μια σειρά καταιγιστικών γεγονότων που διαδραματίζονται στη διάρκεια ενός περίεργου καλοκαιριού, η </a:t>
            </a:r>
            <a:r>
              <a:rPr lang="el-GR" dirty="0" err="1">
                <a:latin typeface="Century Schoolbook" panose="02040604050505020304" pitchFamily="18" charset="0"/>
              </a:rPr>
              <a:t>έφηβη</a:t>
            </a:r>
            <a:r>
              <a:rPr lang="el-GR" dirty="0">
                <a:latin typeface="Century Schoolbook" panose="02040604050505020304" pitchFamily="18" charset="0"/>
              </a:rPr>
              <a:t> </a:t>
            </a:r>
            <a:r>
              <a:rPr lang="el-GR" dirty="0" err="1">
                <a:latin typeface="Century Schoolbook" panose="02040604050505020304" pitchFamily="18" charset="0"/>
              </a:rPr>
              <a:t>ηρωίδα</a:t>
            </a:r>
            <a:r>
              <a:rPr lang="el-GR" dirty="0">
                <a:latin typeface="Century Schoolbook" panose="02040604050505020304" pitchFamily="18" charset="0"/>
              </a:rPr>
              <a:t> και αφηγήτρια της ιστορίας βιώνει, συνειδητοποιεί, αγωνιά, αντιδρά, παλινδρομεί, παλεύει να απελευθερωθεί και να απελευθερώσει. Με δυο λόγια, ενηλικιώνεται.</a:t>
            </a:r>
            <a:br>
              <a:rPr lang="el-GR" dirty="0">
                <a:latin typeface="Century Schoolbook" panose="02040604050505020304" pitchFamily="18" charset="0"/>
              </a:rPr>
            </a:br>
            <a:endParaRPr lang="el-GR" dirty="0">
              <a:latin typeface="Century Schoolbook" panose="02040604050505020304" pitchFamily="18" charset="0"/>
            </a:endParaRPr>
          </a:p>
          <a:p>
            <a:pPr marL="0" indent="0" algn="just">
              <a:buNone/>
            </a:pPr>
            <a:endParaRPr lang="en-GB" dirty="0">
              <a:latin typeface="Century Schoolbook" panose="02040604050505020304" pitchFamily="18" charset="0"/>
            </a:endParaRPr>
          </a:p>
        </p:txBody>
      </p:sp>
    </p:spTree>
    <p:extLst>
      <p:ext uri="{BB962C8B-B14F-4D97-AF65-F5344CB8AC3E}">
        <p14:creationId xmlns:p14="http://schemas.microsoft.com/office/powerpoint/2010/main" val="144626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1AE9-5362-4DA5-AE92-BFF3595574C2}"/>
              </a:ext>
            </a:extLst>
          </p:cNvPr>
          <p:cNvSpPr>
            <a:spLocks noGrp="1"/>
          </p:cNvSpPr>
          <p:nvPr>
            <p:ph type="title"/>
          </p:nvPr>
        </p:nvSpPr>
        <p:spPr>
          <a:xfrm>
            <a:off x="838200" y="184484"/>
            <a:ext cx="10515600" cy="1325563"/>
          </a:xfrm>
        </p:spPr>
        <p:txBody>
          <a:bodyPr>
            <a:normAutofit/>
          </a:bodyPr>
          <a:lstStyle/>
          <a:p>
            <a:pPr algn="ctr"/>
            <a:r>
              <a:rPr lang="el-GR" sz="4800" b="1" dirty="0">
                <a:solidFill>
                  <a:schemeClr val="accent1">
                    <a:lumMod val="75000"/>
                  </a:schemeClr>
                </a:solidFill>
                <a:latin typeface="Century Schoolbook" panose="02040604050505020304" pitchFamily="18" charset="0"/>
              </a:rPr>
              <a:t>Η Άννα (αφηγήτρια)</a:t>
            </a:r>
            <a:endParaRPr lang="en-GB" sz="4800" b="1" dirty="0">
              <a:solidFill>
                <a:schemeClr val="accent1">
                  <a:lumMod val="75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6B552463-5582-4C6F-B9DD-3CB87347663C}"/>
              </a:ext>
            </a:extLst>
          </p:cNvPr>
          <p:cNvSpPr>
            <a:spLocks noGrp="1"/>
          </p:cNvSpPr>
          <p:nvPr>
            <p:ph idx="1"/>
          </p:nvPr>
        </p:nvSpPr>
        <p:spPr>
          <a:xfrm>
            <a:off x="352926" y="1283368"/>
            <a:ext cx="11582400" cy="5390148"/>
          </a:xfrm>
        </p:spPr>
        <p:txBody>
          <a:bodyPr>
            <a:noAutofit/>
          </a:bodyPr>
          <a:lstStyle/>
          <a:p>
            <a:pPr algn="just"/>
            <a:r>
              <a:rPr lang="el-GR" sz="3200" dirty="0">
                <a:latin typeface="Century Schoolbook" panose="02040604050505020304" pitchFamily="18" charset="0"/>
              </a:rPr>
              <a:t>Η Άννα είναι ένα κορίτσι 14 χρονών.</a:t>
            </a:r>
          </a:p>
          <a:p>
            <a:pPr algn="just"/>
            <a:r>
              <a:rPr lang="el-GR" sz="3200" dirty="0">
                <a:latin typeface="Century Schoolbook" panose="02040604050505020304" pitchFamily="18" charset="0"/>
              </a:rPr>
              <a:t>Η διαρκής σκιά του φόβου την ακολουθεί σε κάθε της βήμα, κάθε της σκέψη, κάθε της στιγμή, αφού ο πατέρας της είναι βίαιος.</a:t>
            </a:r>
          </a:p>
          <a:p>
            <a:pPr algn="just"/>
            <a:r>
              <a:rPr lang="el-GR" sz="3200" dirty="0">
                <a:latin typeface="Century Schoolbook" panose="02040604050505020304" pitchFamily="18" charset="0"/>
              </a:rPr>
              <a:t> Κουβαλά ενοχές και θυμό μέσα της που δεν την αφήνουν να τα φτερά της και να πετάξει.</a:t>
            </a:r>
          </a:p>
          <a:p>
            <a:pPr algn="just"/>
            <a:r>
              <a:rPr lang="el-GR" sz="3200" dirty="0">
                <a:latin typeface="Century Schoolbook" panose="02040604050505020304" pitchFamily="18" charset="0"/>
              </a:rPr>
              <a:t>Έχει υπομονή και βρίσκει τις δυνάμεις να αντιδράσει και να ζητήσει βοήθεια.</a:t>
            </a:r>
          </a:p>
          <a:p>
            <a:pPr algn="just"/>
            <a:r>
              <a:rPr lang="el-GR" sz="3200" dirty="0">
                <a:latin typeface="Century Schoolbook" panose="02040604050505020304" pitchFamily="18" charset="0"/>
              </a:rPr>
              <a:t>Μεγαλώνει, ωριμάζει, εξελίσσεται, στη διάρκεια αυτού του δύσκολου καλοκαιριού.</a:t>
            </a:r>
          </a:p>
          <a:p>
            <a:pPr marL="0" indent="0" algn="just">
              <a:buNone/>
            </a:pPr>
            <a:endParaRPr lang="en-GB" sz="3200" dirty="0">
              <a:latin typeface="Century Schoolbook" panose="02040604050505020304" pitchFamily="18" charset="0"/>
            </a:endParaRPr>
          </a:p>
        </p:txBody>
      </p:sp>
    </p:spTree>
    <p:extLst>
      <p:ext uri="{BB962C8B-B14F-4D97-AF65-F5344CB8AC3E}">
        <p14:creationId xmlns:p14="http://schemas.microsoft.com/office/powerpoint/2010/main" val="1497529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0453-2D9C-43C0-8420-F135F7F9292D}"/>
              </a:ext>
            </a:extLst>
          </p:cNvPr>
          <p:cNvSpPr>
            <a:spLocks noGrp="1"/>
          </p:cNvSpPr>
          <p:nvPr>
            <p:ph type="title"/>
          </p:nvPr>
        </p:nvSpPr>
        <p:spPr>
          <a:xfrm>
            <a:off x="4557963" y="0"/>
            <a:ext cx="3076074" cy="796173"/>
          </a:xfrm>
        </p:spPr>
        <p:txBody>
          <a:bodyPr>
            <a:normAutofit fontScale="90000"/>
          </a:bodyPr>
          <a:lstStyle/>
          <a:p>
            <a:r>
              <a:rPr lang="el-GR" b="1" dirty="0">
                <a:latin typeface="Century Schoolbook" panose="02040604050505020304" pitchFamily="18" charset="0"/>
              </a:rPr>
              <a:t>Ο πατέρας</a:t>
            </a:r>
            <a:endParaRPr lang="en-GB" b="1" dirty="0">
              <a:latin typeface="Century Schoolbook" panose="02040604050505020304" pitchFamily="18" charset="0"/>
            </a:endParaRPr>
          </a:p>
        </p:txBody>
      </p:sp>
      <p:graphicFrame>
        <p:nvGraphicFramePr>
          <p:cNvPr id="5" name="Content Placeholder 2">
            <a:extLst>
              <a:ext uri="{FF2B5EF4-FFF2-40B4-BE49-F238E27FC236}">
                <a16:creationId xmlns:a16="http://schemas.microsoft.com/office/drawing/2014/main" id="{9116689C-B5DC-4F49-A48B-3748DD4AEBA5}"/>
              </a:ext>
            </a:extLst>
          </p:cNvPr>
          <p:cNvGraphicFramePr>
            <a:graphicFrameLocks noGrp="1"/>
          </p:cNvGraphicFramePr>
          <p:nvPr>
            <p:ph idx="1"/>
            <p:extLst>
              <p:ext uri="{D42A27DB-BD31-4B8C-83A1-F6EECF244321}">
                <p14:modId xmlns:p14="http://schemas.microsoft.com/office/powerpoint/2010/main" val="1395308196"/>
              </p:ext>
            </p:extLst>
          </p:nvPr>
        </p:nvGraphicFramePr>
        <p:xfrm>
          <a:off x="160421" y="721896"/>
          <a:ext cx="11758863" cy="5903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844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0453-2D9C-43C0-8420-F135F7F9292D}"/>
              </a:ext>
            </a:extLst>
          </p:cNvPr>
          <p:cNvSpPr>
            <a:spLocks noGrp="1"/>
          </p:cNvSpPr>
          <p:nvPr>
            <p:ph type="title"/>
          </p:nvPr>
        </p:nvSpPr>
        <p:spPr>
          <a:xfrm>
            <a:off x="4557963" y="0"/>
            <a:ext cx="3076074" cy="796173"/>
          </a:xfrm>
        </p:spPr>
        <p:txBody>
          <a:bodyPr>
            <a:normAutofit/>
          </a:bodyPr>
          <a:lstStyle/>
          <a:p>
            <a:r>
              <a:rPr lang="el-GR" b="1" dirty="0">
                <a:latin typeface="Century Schoolbook" panose="02040604050505020304" pitchFamily="18" charset="0"/>
              </a:rPr>
              <a:t>Η μητέρα</a:t>
            </a:r>
            <a:endParaRPr lang="en-GB" b="1" dirty="0">
              <a:latin typeface="Century Schoolbook" panose="02040604050505020304" pitchFamily="18" charset="0"/>
            </a:endParaRPr>
          </a:p>
        </p:txBody>
      </p:sp>
      <p:graphicFrame>
        <p:nvGraphicFramePr>
          <p:cNvPr id="5" name="Content Placeholder 2">
            <a:extLst>
              <a:ext uri="{FF2B5EF4-FFF2-40B4-BE49-F238E27FC236}">
                <a16:creationId xmlns:a16="http://schemas.microsoft.com/office/drawing/2014/main" id="{9116689C-B5DC-4F49-A48B-3748DD4AEBA5}"/>
              </a:ext>
            </a:extLst>
          </p:cNvPr>
          <p:cNvGraphicFramePr>
            <a:graphicFrameLocks noGrp="1"/>
          </p:cNvGraphicFramePr>
          <p:nvPr>
            <p:ph idx="1"/>
            <p:extLst>
              <p:ext uri="{D42A27DB-BD31-4B8C-83A1-F6EECF244321}">
                <p14:modId xmlns:p14="http://schemas.microsoft.com/office/powerpoint/2010/main" val="4250898816"/>
              </p:ext>
            </p:extLst>
          </p:nvPr>
        </p:nvGraphicFramePr>
        <p:xfrm>
          <a:off x="160421" y="721896"/>
          <a:ext cx="11758863" cy="5903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9691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37D2DE7E-FA65-4794-8CAB-8771D426C61D}"/>
              </a:ext>
            </a:extLst>
          </p:cNvPr>
          <p:cNvSpPr>
            <a:spLocks noGrp="1"/>
          </p:cNvSpPr>
          <p:nvPr>
            <p:ph type="title"/>
          </p:nvPr>
        </p:nvSpPr>
        <p:spPr>
          <a:xfrm>
            <a:off x="904877" y="2415322"/>
            <a:ext cx="3451730" cy="2399869"/>
          </a:xfrm>
        </p:spPr>
        <p:txBody>
          <a:bodyPr>
            <a:normAutofit/>
          </a:bodyPr>
          <a:lstStyle/>
          <a:p>
            <a:pPr algn="ctr"/>
            <a:r>
              <a:rPr lang="el-GR" sz="4000" b="1">
                <a:solidFill>
                  <a:srgbClr val="FFFFFF"/>
                </a:solidFill>
                <a:latin typeface="Century Schoolbook" panose="02040604050505020304" pitchFamily="18" charset="0"/>
              </a:rPr>
              <a:t>Η Νεφέλη – η φίλη</a:t>
            </a:r>
            <a:endParaRPr lang="en-GB" sz="4000" b="1">
              <a:solidFill>
                <a:srgbClr val="FFFFFF"/>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58F9C87A-FE78-4F32-8B7B-E581183FD9B4}"/>
              </a:ext>
            </a:extLst>
          </p:cNvPr>
          <p:cNvSpPr>
            <a:spLocks noGrp="1"/>
          </p:cNvSpPr>
          <p:nvPr>
            <p:ph idx="1"/>
          </p:nvPr>
        </p:nvSpPr>
        <p:spPr>
          <a:xfrm>
            <a:off x="5120640" y="804672"/>
            <a:ext cx="6281928" cy="5248656"/>
          </a:xfrm>
        </p:spPr>
        <p:txBody>
          <a:bodyPr anchor="ctr">
            <a:normAutofit/>
          </a:bodyPr>
          <a:lstStyle/>
          <a:p>
            <a:pPr marL="0" indent="0" algn="just">
              <a:buNone/>
            </a:pPr>
            <a:r>
              <a:rPr lang="el-GR" sz="4000" dirty="0">
                <a:latin typeface="Century Schoolbook" panose="02040604050505020304" pitchFamily="18" charset="0"/>
              </a:rPr>
              <a:t>Είναι ο σωτήρας της Άννας. Έχει καταλάβει τι συμβαίνει και φροντίζει να ενημερώσει διακριτικά την Άννα δίνοντάς της ένα φυλλάδιο για την Πρόληψη και την Αντιμετώπιση της Βίας στην Οικογένεια. </a:t>
            </a:r>
            <a:endParaRPr lang="en-GB" sz="4000" dirty="0">
              <a:latin typeface="Century Schoolbook" panose="02040604050505020304" pitchFamily="18" charset="0"/>
            </a:endParaRPr>
          </a:p>
          <a:p>
            <a:pPr marL="0" indent="0" algn="just">
              <a:buNone/>
            </a:pPr>
            <a:endParaRPr lang="en-GB" sz="4000" dirty="0">
              <a:latin typeface="Century Schoolbook" panose="02040604050505020304" pitchFamily="18" charset="0"/>
            </a:endParaRPr>
          </a:p>
        </p:txBody>
      </p:sp>
    </p:spTree>
    <p:extLst>
      <p:ext uri="{BB962C8B-B14F-4D97-AF65-F5344CB8AC3E}">
        <p14:creationId xmlns:p14="http://schemas.microsoft.com/office/powerpoint/2010/main" val="4247498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4FA328-1017-4427-811F-849A09D847F7}"/>
              </a:ext>
            </a:extLst>
          </p:cNvPr>
          <p:cNvSpPr>
            <a:spLocks noGrp="1"/>
          </p:cNvSpPr>
          <p:nvPr>
            <p:ph type="title"/>
          </p:nvPr>
        </p:nvSpPr>
        <p:spPr>
          <a:xfrm>
            <a:off x="838200" y="672747"/>
            <a:ext cx="10515600" cy="715556"/>
          </a:xfrm>
        </p:spPr>
        <p:txBody>
          <a:bodyPr>
            <a:normAutofit/>
          </a:bodyPr>
          <a:lstStyle/>
          <a:p>
            <a:pPr algn="ctr"/>
            <a:r>
              <a:rPr lang="el-GR" sz="3200" b="1">
                <a:solidFill>
                  <a:schemeClr val="bg1"/>
                </a:solidFill>
                <a:latin typeface="Century Schoolbook" panose="02040604050505020304" pitchFamily="18" charset="0"/>
              </a:rPr>
              <a:t>Οι άλλοι</a:t>
            </a:r>
            <a:endParaRPr lang="en-GB" sz="3200" b="1">
              <a:solidFill>
                <a:schemeClr val="bg1"/>
              </a:solidFill>
            </a:endParaRPr>
          </a:p>
        </p:txBody>
      </p:sp>
      <p:graphicFrame>
        <p:nvGraphicFramePr>
          <p:cNvPr id="5" name="Content Placeholder 2">
            <a:extLst>
              <a:ext uri="{FF2B5EF4-FFF2-40B4-BE49-F238E27FC236}">
                <a16:creationId xmlns:a16="http://schemas.microsoft.com/office/drawing/2014/main" id="{E6B2FEBA-379C-484F-92CF-FA4DC2BD3C3C}"/>
              </a:ext>
            </a:extLst>
          </p:cNvPr>
          <p:cNvGraphicFramePr>
            <a:graphicFrameLocks noGrp="1"/>
          </p:cNvGraphicFramePr>
          <p:nvPr>
            <p:ph idx="1"/>
            <p:extLst>
              <p:ext uri="{D42A27DB-BD31-4B8C-83A1-F6EECF244321}">
                <p14:modId xmlns:p14="http://schemas.microsoft.com/office/powerpoint/2010/main" val="268978470"/>
              </p:ext>
            </p:extLst>
          </p:nvPr>
        </p:nvGraphicFramePr>
        <p:xfrm>
          <a:off x="838200" y="2166938"/>
          <a:ext cx="10515600" cy="3457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6963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30" y="340508"/>
            <a:ext cx="9200924" cy="1676603"/>
          </a:xfrm>
        </p:spPr>
        <p:txBody>
          <a:bodyPr>
            <a:normAutofit/>
          </a:bodyPr>
          <a:lstStyle/>
          <a:p>
            <a:pPr algn="ctr"/>
            <a:r>
              <a:rPr lang="el-GR" sz="4800" b="1" dirty="0">
                <a:latin typeface="+mn-lt"/>
              </a:rPr>
              <a:t>Μέρος Β’</a:t>
            </a:r>
            <a:r>
              <a:rPr lang="en-US" sz="4800" b="1" dirty="0">
                <a:latin typeface="+mn-lt"/>
              </a:rPr>
              <a:t> </a:t>
            </a:r>
            <a:r>
              <a:rPr lang="el-GR" sz="4800" b="1" dirty="0">
                <a:latin typeface="+mn-lt"/>
              </a:rPr>
              <a:t>Οι τεχνικές, το ύφος και τα εκφραστικά μέσα της αφήγησης</a:t>
            </a:r>
          </a:p>
        </p:txBody>
      </p:sp>
      <p:sp>
        <p:nvSpPr>
          <p:cNvPr id="3" name="Content Placeholder 2"/>
          <p:cNvSpPr>
            <a:spLocks noGrp="1"/>
          </p:cNvSpPr>
          <p:nvPr>
            <p:ph idx="1"/>
          </p:nvPr>
        </p:nvSpPr>
        <p:spPr>
          <a:xfrm>
            <a:off x="639664" y="2017111"/>
            <a:ext cx="6171953" cy="3785419"/>
          </a:xfrm>
        </p:spPr>
        <p:txBody>
          <a:bodyPr>
            <a:noAutofit/>
          </a:bodyPr>
          <a:lstStyle/>
          <a:p>
            <a:pPr marL="0" indent="0">
              <a:buNone/>
            </a:pPr>
            <a:r>
              <a:rPr lang="el-GR" sz="3600" dirty="0"/>
              <a:t>Ας γίνουμε λιγάκι πιο αναλυτικοί και να προσπαθήσουμε να ανακαλύψουμε τις τεχνικές και τα γλωσσικά μέσα που χρησιμοποιεί η συγγραφέας για να γράψει και να προσεγγίσει το δύσκολο θέμα της…</a:t>
            </a:r>
            <a:endParaRPr lang="en-GB" sz="3600" dirty="0"/>
          </a:p>
        </p:txBody>
      </p:sp>
      <p:pic>
        <p:nvPicPr>
          <p:cNvPr id="2050" name="Picture 2" descr="Image result for analytic clipart">
            <a:extLst>
              <a:ext uri="{FF2B5EF4-FFF2-40B4-BE49-F238E27FC236}">
                <a16:creationId xmlns:a16="http://schemas.microsoft.com/office/drawing/2014/main" id="{13E76AE6-8F60-46C6-AF51-506F227393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2" r="3" b="3"/>
          <a:stretch/>
        </p:blipFill>
        <p:spPr bwMode="auto">
          <a:xfrm>
            <a:off x="7646504" y="2229051"/>
            <a:ext cx="3905832" cy="398886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878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D965-4462-4439-9DBA-C2B2DDF78ACE}"/>
              </a:ext>
            </a:extLst>
          </p:cNvPr>
          <p:cNvSpPr>
            <a:spLocks noGrp="1"/>
          </p:cNvSpPr>
          <p:nvPr>
            <p:ph type="title"/>
          </p:nvPr>
        </p:nvSpPr>
        <p:spPr>
          <a:xfrm>
            <a:off x="648929" y="629266"/>
            <a:ext cx="5127031" cy="1676603"/>
          </a:xfrm>
        </p:spPr>
        <p:txBody>
          <a:bodyPr>
            <a:normAutofit/>
          </a:bodyPr>
          <a:lstStyle/>
          <a:p>
            <a:r>
              <a:rPr lang="el-GR" sz="3700" dirty="0">
                <a:latin typeface="Century Schoolbook" panose="02040604050505020304" pitchFamily="18" charset="0"/>
              </a:rPr>
              <a:t>Πώς χειρίζεται γενικά το δύσκολο θέμα της;</a:t>
            </a:r>
            <a:endParaRPr lang="en-GB" sz="3700" dirty="0">
              <a:latin typeface="Century Schoolbook" panose="02040604050505020304" pitchFamily="18" charset="0"/>
            </a:endParaRPr>
          </a:p>
        </p:txBody>
      </p:sp>
      <p:sp>
        <p:nvSpPr>
          <p:cNvPr id="3" name="Content Placeholder 2">
            <a:extLst>
              <a:ext uri="{FF2B5EF4-FFF2-40B4-BE49-F238E27FC236}">
                <a16:creationId xmlns:a16="http://schemas.microsoft.com/office/drawing/2014/main" id="{5E3F300A-1451-4C4E-8A8A-3B3DFE2DDDE7}"/>
              </a:ext>
            </a:extLst>
          </p:cNvPr>
          <p:cNvSpPr>
            <a:spLocks noGrp="1"/>
          </p:cNvSpPr>
          <p:nvPr>
            <p:ph idx="1"/>
          </p:nvPr>
        </p:nvSpPr>
        <p:spPr>
          <a:xfrm>
            <a:off x="648930" y="2438400"/>
            <a:ext cx="5127029" cy="3785419"/>
          </a:xfrm>
        </p:spPr>
        <p:txBody>
          <a:bodyPr>
            <a:normAutofit/>
          </a:bodyPr>
          <a:lstStyle/>
          <a:p>
            <a:r>
              <a:rPr lang="el-GR" dirty="0">
                <a:latin typeface="Century Schoolbook" panose="02040604050505020304" pitchFamily="18" charset="0"/>
              </a:rPr>
              <a:t>Με λεπτότητα</a:t>
            </a:r>
          </a:p>
          <a:p>
            <a:r>
              <a:rPr lang="el-GR" dirty="0">
                <a:latin typeface="Century Schoolbook" panose="02040604050505020304" pitchFamily="18" charset="0"/>
              </a:rPr>
              <a:t>Συγκροτημένη γραφή</a:t>
            </a:r>
          </a:p>
          <a:p>
            <a:r>
              <a:rPr lang="el-GR" dirty="0">
                <a:latin typeface="Century Schoolbook" panose="02040604050505020304" pitchFamily="18" charset="0"/>
              </a:rPr>
              <a:t>Χωρίς κανένα ίχνος υπερβολής</a:t>
            </a:r>
          </a:p>
          <a:p>
            <a:r>
              <a:rPr lang="el-GR" dirty="0">
                <a:latin typeface="Century Schoolbook" panose="02040604050505020304" pitchFamily="18" charset="0"/>
              </a:rPr>
              <a:t>Έχει γλωσσική καλαισθησία</a:t>
            </a:r>
          </a:p>
          <a:p>
            <a:r>
              <a:rPr lang="el-GR" dirty="0">
                <a:latin typeface="Century Schoolbook" panose="02040604050505020304" pitchFamily="18" charset="0"/>
              </a:rPr>
              <a:t>Τα γεγονότα είναι δοσμένα με σοβαρότητα και πειθώ </a:t>
            </a:r>
          </a:p>
          <a:p>
            <a:endParaRPr lang="en-GB" dirty="0">
              <a:latin typeface="Century Schoolbook" panose="02040604050505020304" pitchFamily="18" charset="0"/>
            </a:endParaRPr>
          </a:p>
        </p:txBody>
      </p:sp>
      <p:pic>
        <p:nvPicPr>
          <p:cNvPr id="1026" name="Picture 2" descr="Image result for woman writer clipart">
            <a:extLst>
              <a:ext uri="{FF2B5EF4-FFF2-40B4-BE49-F238E27FC236}">
                <a16:creationId xmlns:a16="http://schemas.microsoft.com/office/drawing/2014/main" id="{3292F24E-A71F-4CCC-B291-225EE0F2F4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8" r="3098"/>
          <a:stretch/>
        </p:blipFill>
        <p:spPr bwMode="auto">
          <a:xfrm>
            <a:off x="6090613" y="640082"/>
            <a:ext cx="5461724" cy="557783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53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1BE6-10CE-454E-860A-86F87CE7C7AA}"/>
              </a:ext>
            </a:extLst>
          </p:cNvPr>
          <p:cNvSpPr>
            <a:spLocks noGrp="1"/>
          </p:cNvSpPr>
          <p:nvPr>
            <p:ph type="title"/>
          </p:nvPr>
        </p:nvSpPr>
        <p:spPr>
          <a:xfrm>
            <a:off x="1418543" y="477666"/>
            <a:ext cx="10581148" cy="1325563"/>
          </a:xfrm>
        </p:spPr>
        <p:txBody>
          <a:bodyPr/>
          <a:lstStyle/>
          <a:p>
            <a:r>
              <a:rPr lang="el-GR"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 τεχνική: </a:t>
            </a:r>
            <a:r>
              <a:rPr lang="el-GR"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Πρωτοπρόσωπη</a:t>
            </a:r>
            <a:r>
              <a:rPr lang="el-GR"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αφήγηση</a:t>
            </a:r>
            <a:endParaRPr lang="en-GB"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D25D240-C615-43F3-9E56-5E770D11E731}"/>
              </a:ext>
            </a:extLst>
          </p:cNvPr>
          <p:cNvSpPr/>
          <p:nvPr/>
        </p:nvSpPr>
        <p:spPr>
          <a:xfrm>
            <a:off x="1418543" y="1480063"/>
            <a:ext cx="11121896" cy="646331"/>
          </a:xfrm>
          <a:prstGeom prst="rect">
            <a:avLst/>
          </a:prstGeom>
        </p:spPr>
        <p:txBody>
          <a:bodyPr wrap="square">
            <a:spAutoFit/>
          </a:bodyPr>
          <a:lstStyle/>
          <a:p>
            <a:pPr algn="just"/>
            <a:r>
              <a:rPr lang="el-GR" sz="3600" b="1" dirty="0">
                <a:latin typeface="Times New Roman" panose="02020603050405020304" pitchFamily="18" charset="0"/>
                <a:cs typeface="Times New Roman" panose="02020603050405020304" pitchFamily="18" charset="0"/>
              </a:rPr>
              <a:t>Γιατί η συγγραφέας επιλέγει αυτήν τη μέθοδο;</a:t>
            </a:r>
          </a:p>
        </p:txBody>
      </p:sp>
      <p:pic>
        <p:nvPicPr>
          <p:cNvPr id="3074" name="Picture 2" descr="Image result for questioning clipart">
            <a:extLst>
              <a:ext uri="{FF2B5EF4-FFF2-40B4-BE49-F238E27FC236}">
                <a16:creationId xmlns:a16="http://schemas.microsoft.com/office/drawing/2014/main" id="{ACF0533C-25C8-4763-835F-7C6321B70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037" y="2216317"/>
            <a:ext cx="3209925" cy="42862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9B289846-0DC7-4FA4-A589-E10EFFBBBCD3}"/>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1</a:t>
            </a:r>
          </a:p>
        </p:txBody>
      </p:sp>
    </p:spTree>
    <p:extLst>
      <p:ext uri="{BB962C8B-B14F-4D97-AF65-F5344CB8AC3E}">
        <p14:creationId xmlns:p14="http://schemas.microsoft.com/office/powerpoint/2010/main" val="1176330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385" y="644148"/>
            <a:ext cx="6673174" cy="1560716"/>
          </a:xfrm>
        </p:spPr>
        <p:txBody>
          <a:bodyPr>
            <a:normAutofit/>
          </a:bodyPr>
          <a:lstStyle/>
          <a:p>
            <a:pPr algn="ctr"/>
            <a:r>
              <a:rPr lang="el-GR" sz="3600" b="1" dirty="0">
                <a:solidFill>
                  <a:schemeClr val="accent1"/>
                </a:solidFill>
              </a:rPr>
              <a:t>Τι εκφράζει η συγγραφέας μέσα από την </a:t>
            </a:r>
            <a:r>
              <a:rPr lang="el-GR" sz="3600" b="1" dirty="0" err="1">
                <a:solidFill>
                  <a:schemeClr val="accent1"/>
                </a:solidFill>
              </a:rPr>
              <a:t>πρωτοπρόσωπη</a:t>
            </a:r>
            <a:r>
              <a:rPr lang="el-GR" sz="3600" b="1" dirty="0">
                <a:solidFill>
                  <a:schemeClr val="accent1"/>
                </a:solidFill>
              </a:rPr>
              <a:t> αφήγηση;</a:t>
            </a:r>
          </a:p>
        </p:txBody>
      </p:sp>
      <p:sp>
        <p:nvSpPr>
          <p:cNvPr id="3" name="Content Placeholder 2"/>
          <p:cNvSpPr>
            <a:spLocks noGrp="1"/>
          </p:cNvSpPr>
          <p:nvPr>
            <p:ph idx="1"/>
          </p:nvPr>
        </p:nvSpPr>
        <p:spPr>
          <a:xfrm>
            <a:off x="1919536" y="2204864"/>
            <a:ext cx="8382668" cy="4536504"/>
          </a:xfrm>
        </p:spPr>
        <p:txBody>
          <a:bodyPr>
            <a:normAutofit/>
          </a:bodyPr>
          <a:lstStyle/>
          <a:p>
            <a:pPr>
              <a:buFont typeface="Wingdings" panose="05000000000000000000" pitchFamily="2" charset="2"/>
              <a:buChar char="Ø"/>
            </a:pPr>
            <a:r>
              <a:rPr lang="el-GR" sz="4000" dirty="0"/>
              <a:t>Σκέψεις                           </a:t>
            </a:r>
            <a:r>
              <a:rPr lang="el-GR" sz="4000" dirty="0">
                <a:solidFill>
                  <a:srgbClr val="FF0000"/>
                </a:solidFill>
              </a:rPr>
              <a:t>κατευθείαν</a:t>
            </a:r>
          </a:p>
          <a:p>
            <a:pPr>
              <a:buFont typeface="Wingdings" panose="05000000000000000000" pitchFamily="2" charset="2"/>
              <a:buChar char="Ø"/>
            </a:pPr>
            <a:r>
              <a:rPr lang="el-GR" sz="4000" dirty="0"/>
              <a:t>Εικόνες                            </a:t>
            </a:r>
            <a:r>
              <a:rPr lang="el-GR" sz="4000" dirty="0">
                <a:solidFill>
                  <a:srgbClr val="FF0000"/>
                </a:solidFill>
              </a:rPr>
              <a:t>από το νου</a:t>
            </a:r>
          </a:p>
          <a:p>
            <a:pPr>
              <a:buFont typeface="Wingdings" panose="05000000000000000000" pitchFamily="2" charset="2"/>
              <a:buChar char="Ø"/>
            </a:pPr>
            <a:r>
              <a:rPr lang="el-GR" sz="4000" dirty="0"/>
              <a:t>Αναμνήσεις                    </a:t>
            </a:r>
            <a:r>
              <a:rPr lang="el-GR" sz="4000" dirty="0">
                <a:solidFill>
                  <a:srgbClr val="FF0000"/>
                </a:solidFill>
              </a:rPr>
              <a:t>και τη ψυχή</a:t>
            </a:r>
          </a:p>
          <a:p>
            <a:pPr>
              <a:buFont typeface="Wingdings" panose="05000000000000000000" pitchFamily="2" charset="2"/>
              <a:buChar char="Ø"/>
            </a:pPr>
            <a:r>
              <a:rPr lang="el-GR" sz="4000" dirty="0"/>
              <a:t>Εντυπώσεις                            </a:t>
            </a:r>
            <a:r>
              <a:rPr lang="el-GR" sz="4000" dirty="0">
                <a:solidFill>
                  <a:srgbClr val="FF0000"/>
                </a:solidFill>
              </a:rPr>
              <a:t>της</a:t>
            </a:r>
          </a:p>
        </p:txBody>
      </p:sp>
      <p:sp>
        <p:nvSpPr>
          <p:cNvPr id="4" name="Chevron 3"/>
          <p:cNvSpPr/>
          <p:nvPr/>
        </p:nvSpPr>
        <p:spPr>
          <a:xfrm>
            <a:off x="5015880" y="2492896"/>
            <a:ext cx="1656184" cy="259228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extLst>
      <p:ext uri="{BB962C8B-B14F-4D97-AF65-F5344CB8AC3E}">
        <p14:creationId xmlns:p14="http://schemas.microsoft.com/office/powerpoint/2010/main" val="35967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322" y="116632"/>
            <a:ext cx="11198087" cy="1560716"/>
          </a:xfrm>
        </p:spPr>
        <p:txBody>
          <a:bodyPr>
            <a:normAutofit fontScale="90000"/>
          </a:bodyPr>
          <a:lstStyle/>
          <a:p>
            <a:pPr algn="ctr"/>
            <a:r>
              <a:rPr lang="el-GR" b="1" dirty="0">
                <a:solidFill>
                  <a:schemeClr val="accent1"/>
                </a:solidFill>
              </a:rPr>
              <a:t>Ποι</a:t>
            </a:r>
            <a:r>
              <a:rPr lang="el-GR" sz="4000" b="1" dirty="0">
                <a:solidFill>
                  <a:schemeClr val="accent1"/>
                </a:solidFill>
              </a:rPr>
              <a:t>α</a:t>
            </a:r>
            <a:r>
              <a:rPr lang="el-GR" b="1" dirty="0">
                <a:solidFill>
                  <a:schemeClr val="accent1"/>
                </a:solidFill>
              </a:rPr>
              <a:t> </a:t>
            </a:r>
            <a:r>
              <a:rPr lang="el-GR" b="1" u="sng" dirty="0">
                <a:solidFill>
                  <a:schemeClr val="accent1"/>
                </a:solidFill>
              </a:rPr>
              <a:t>πλεονεκτήματα</a:t>
            </a:r>
            <a:r>
              <a:rPr lang="el-GR" b="1" dirty="0">
                <a:solidFill>
                  <a:schemeClr val="accent1"/>
                </a:solidFill>
              </a:rPr>
              <a:t> έχει η </a:t>
            </a:r>
            <a:r>
              <a:rPr lang="el-GR" b="1" dirty="0" err="1">
                <a:solidFill>
                  <a:schemeClr val="accent1"/>
                </a:solidFill>
              </a:rPr>
              <a:t>πρωτοπρόσωπη</a:t>
            </a:r>
            <a:r>
              <a:rPr lang="el-GR" b="1" dirty="0">
                <a:solidFill>
                  <a:schemeClr val="accent1"/>
                </a:solidFill>
              </a:rPr>
              <a:t> αφήγηση σε σχέση με την αφήγηση σε τρίτο πρόσωπο;</a:t>
            </a:r>
          </a:p>
        </p:txBody>
      </p:sp>
      <p:sp>
        <p:nvSpPr>
          <p:cNvPr id="3" name="Content Placeholder 2"/>
          <p:cNvSpPr>
            <a:spLocks noGrp="1"/>
          </p:cNvSpPr>
          <p:nvPr>
            <p:ph idx="1"/>
          </p:nvPr>
        </p:nvSpPr>
        <p:spPr>
          <a:xfrm>
            <a:off x="4233933" y="1677348"/>
            <a:ext cx="3604863" cy="4776461"/>
          </a:xfrm>
        </p:spPr>
        <p:txBody>
          <a:bodyPr>
            <a:normAutofit fontScale="92500" lnSpcReduction="10000"/>
          </a:bodyPr>
          <a:lstStyle/>
          <a:p>
            <a:pPr marL="0" indent="0">
              <a:buNone/>
            </a:pPr>
            <a:r>
              <a:rPr lang="el-GR" sz="3600" b="1" dirty="0"/>
              <a:t>Είναι πιο:</a:t>
            </a:r>
          </a:p>
          <a:p>
            <a:pPr>
              <a:buFont typeface="Wingdings" panose="05000000000000000000" pitchFamily="2" charset="2"/>
              <a:buChar char="ü"/>
            </a:pPr>
            <a:r>
              <a:rPr lang="el-GR" sz="3600" dirty="0"/>
              <a:t>Άμεση</a:t>
            </a:r>
          </a:p>
          <a:p>
            <a:pPr>
              <a:buFont typeface="Wingdings" panose="05000000000000000000" pitchFamily="2" charset="2"/>
              <a:buChar char="ü"/>
            </a:pPr>
            <a:r>
              <a:rPr lang="el-GR" sz="3600" dirty="0"/>
              <a:t>Πειστική</a:t>
            </a:r>
          </a:p>
          <a:p>
            <a:pPr>
              <a:buFont typeface="Wingdings" panose="05000000000000000000" pitchFamily="2" charset="2"/>
              <a:buChar char="ü"/>
            </a:pPr>
            <a:r>
              <a:rPr lang="el-GR" sz="3600" dirty="0"/>
              <a:t>Αληθινή</a:t>
            </a:r>
          </a:p>
          <a:p>
            <a:pPr>
              <a:buFont typeface="Wingdings" panose="05000000000000000000" pitchFamily="2" charset="2"/>
              <a:buChar char="ü"/>
            </a:pPr>
            <a:r>
              <a:rPr lang="el-GR" sz="3600" dirty="0"/>
              <a:t>Εμπιστευτική</a:t>
            </a:r>
          </a:p>
          <a:p>
            <a:pPr>
              <a:buFont typeface="Wingdings" panose="05000000000000000000" pitchFamily="2" charset="2"/>
              <a:buChar char="ü"/>
            </a:pPr>
            <a:r>
              <a:rPr lang="el-GR" sz="3600" dirty="0"/>
              <a:t>Εξομολογητική</a:t>
            </a:r>
          </a:p>
          <a:p>
            <a:pPr>
              <a:buFont typeface="Wingdings" panose="05000000000000000000" pitchFamily="2" charset="2"/>
              <a:buChar char="ü"/>
            </a:pPr>
            <a:r>
              <a:rPr lang="el-GR" sz="3600" dirty="0"/>
              <a:t>Δραματική</a:t>
            </a:r>
          </a:p>
          <a:p>
            <a:pPr>
              <a:buFont typeface="Wingdings" panose="05000000000000000000" pitchFamily="2" charset="2"/>
              <a:buChar char="ü"/>
            </a:pPr>
            <a:r>
              <a:rPr lang="el-GR" sz="3600" dirty="0"/>
              <a:t>Συγκλονιστική</a:t>
            </a:r>
          </a:p>
          <a:p>
            <a:pPr>
              <a:buFont typeface="Wingdings" panose="05000000000000000000" pitchFamily="2" charset="2"/>
              <a:buChar char="ü"/>
            </a:pPr>
            <a:r>
              <a:rPr lang="el-GR" sz="3600" dirty="0"/>
              <a:t>Ρεαλιστική</a:t>
            </a:r>
          </a:p>
        </p:txBody>
      </p:sp>
      <p:pic>
        <p:nvPicPr>
          <p:cNvPr id="5" name="Picture 4">
            <a:extLst>
              <a:ext uri="{FF2B5EF4-FFF2-40B4-BE49-F238E27FC236}">
                <a16:creationId xmlns:a16="http://schemas.microsoft.com/office/drawing/2014/main" id="{E9D509B2-A60E-4B60-982C-401DF5FC497E}"/>
              </a:ext>
            </a:extLst>
          </p:cNvPr>
          <p:cNvPicPr>
            <a:picLocks noChangeAspect="1"/>
          </p:cNvPicPr>
          <p:nvPr/>
        </p:nvPicPr>
        <p:blipFill>
          <a:blip r:embed="rId2"/>
          <a:stretch>
            <a:fillRect/>
          </a:stretch>
        </p:blipFill>
        <p:spPr>
          <a:xfrm>
            <a:off x="7614512" y="2534652"/>
            <a:ext cx="4245182" cy="2253722"/>
          </a:xfrm>
          <a:prstGeom prst="rect">
            <a:avLst/>
          </a:prstGeom>
        </p:spPr>
      </p:pic>
      <p:pic>
        <p:nvPicPr>
          <p:cNvPr id="6" name="Picture 2" descr="Image result for myself clipart">
            <a:extLst>
              <a:ext uri="{FF2B5EF4-FFF2-40B4-BE49-F238E27FC236}">
                <a16:creationId xmlns:a16="http://schemas.microsoft.com/office/drawing/2014/main" id="{CCFA5207-0B77-4F1D-964F-8451ACDCFD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042"/>
          <a:stretch/>
        </p:blipFill>
        <p:spPr bwMode="auto">
          <a:xfrm>
            <a:off x="1106903" y="2020885"/>
            <a:ext cx="2457450" cy="4295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64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712D-B0D9-4A54-B318-6D5518138DC0}"/>
              </a:ext>
            </a:extLst>
          </p:cNvPr>
          <p:cNvSpPr>
            <a:spLocks noGrp="1"/>
          </p:cNvSpPr>
          <p:nvPr>
            <p:ph type="title"/>
          </p:nvPr>
        </p:nvSpPr>
        <p:spPr>
          <a:xfrm>
            <a:off x="838200" y="165935"/>
            <a:ext cx="10515600" cy="1030538"/>
          </a:xfrm>
        </p:spPr>
        <p:txBody>
          <a:bodyPr/>
          <a:lstStyle/>
          <a:p>
            <a:pPr algn="ctr"/>
            <a:r>
              <a:rPr lang="el-GR" b="1" dirty="0">
                <a:solidFill>
                  <a:schemeClr val="accent1">
                    <a:lumMod val="50000"/>
                  </a:schemeClr>
                </a:solidFill>
                <a:latin typeface="Century Schoolbook" panose="02040604050505020304" pitchFamily="18" charset="0"/>
              </a:rPr>
              <a:t>Μίμηση-σκηνική αφήγηση</a:t>
            </a:r>
            <a:endParaRPr lang="en-GB" b="1" dirty="0">
              <a:solidFill>
                <a:schemeClr val="accent1">
                  <a:lumMod val="50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B1B92A01-CD20-4CE2-918D-F0F14F642C22}"/>
              </a:ext>
            </a:extLst>
          </p:cNvPr>
          <p:cNvSpPr>
            <a:spLocks noGrp="1"/>
          </p:cNvSpPr>
          <p:nvPr>
            <p:ph idx="1"/>
          </p:nvPr>
        </p:nvSpPr>
        <p:spPr>
          <a:xfrm>
            <a:off x="288758" y="1186446"/>
            <a:ext cx="11550315" cy="2242553"/>
          </a:xfrm>
        </p:spPr>
        <p:txBody>
          <a:bodyPr>
            <a:normAutofit fontScale="92500" lnSpcReduction="10000"/>
          </a:bodyPr>
          <a:lstStyle/>
          <a:p>
            <a:pPr marL="0" indent="0">
              <a:buNone/>
            </a:pPr>
            <a:r>
              <a:rPr lang="el-GR" dirty="0"/>
              <a:t>Ο αφηγητής (Άννα) καθώς λέει την ιστορία της, δίνει τον λόγο στους άλλους ήρωες (δεν μεταφέρει τα λεγόμενά τους σε πλάγιο λόγο).</a:t>
            </a:r>
          </a:p>
          <a:p>
            <a:pPr marL="0" indent="0">
              <a:buNone/>
            </a:pPr>
            <a:r>
              <a:rPr lang="el-GR" dirty="0"/>
              <a:t>Με αυτό τον τρόπο «δείχνει» ( </a:t>
            </a:r>
            <a:r>
              <a:rPr lang="en-GB" dirty="0"/>
              <a:t>show/scene) </a:t>
            </a:r>
            <a:r>
              <a:rPr lang="el-GR" dirty="0"/>
              <a:t>και δεν «λέει» (</a:t>
            </a:r>
            <a:r>
              <a:rPr lang="en-GB" dirty="0"/>
              <a:t>tell/summary)</a:t>
            </a:r>
          </a:p>
          <a:p>
            <a:pPr marL="0" indent="0">
              <a:buNone/>
            </a:pPr>
            <a:endParaRPr lang="en-GB" dirty="0"/>
          </a:p>
          <a:p>
            <a:pPr marL="0" indent="0" algn="ctr">
              <a:buNone/>
            </a:pPr>
            <a:r>
              <a:rPr lang="el-GR" sz="4300" b="1" dirty="0">
                <a:solidFill>
                  <a:schemeClr val="accent1">
                    <a:lumMod val="50000"/>
                  </a:schemeClr>
                </a:solidFill>
                <a:latin typeface="Century Schoolbook" panose="02040604050505020304" pitchFamily="18" charset="0"/>
              </a:rPr>
              <a:t>Το κείμενο γίνεται πιο θεατρικό</a:t>
            </a:r>
            <a:endParaRPr lang="en-GB" sz="4300" b="1" dirty="0">
              <a:solidFill>
                <a:schemeClr val="accent1">
                  <a:lumMod val="50000"/>
                </a:schemeClr>
              </a:solidFill>
              <a:latin typeface="Century Schoolbook" panose="02040604050505020304" pitchFamily="18" charset="0"/>
            </a:endParaRPr>
          </a:p>
        </p:txBody>
      </p:sp>
      <p:pic>
        <p:nvPicPr>
          <p:cNvPr id="4098" name="Picture 2" descr="Image result for theater clipart">
            <a:extLst>
              <a:ext uri="{FF2B5EF4-FFF2-40B4-BE49-F238E27FC236}">
                <a16:creationId xmlns:a16="http://schemas.microsoft.com/office/drawing/2014/main" id="{92CE5300-FDDE-4E99-825E-718828E47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6412" y="3663115"/>
            <a:ext cx="428625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21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C4B4-A125-45E0-9CD6-BF9EC66D9BD1}"/>
              </a:ext>
            </a:extLst>
          </p:cNvPr>
          <p:cNvSpPr>
            <a:spLocks noGrp="1"/>
          </p:cNvSpPr>
          <p:nvPr>
            <p:ph type="title"/>
          </p:nvPr>
        </p:nvSpPr>
        <p:spPr/>
        <p:txBody>
          <a:bodyPr/>
          <a:lstStyle/>
          <a:p>
            <a:pPr algn="ctr"/>
            <a:r>
              <a:rPr lang="el-GR" b="1" dirty="0">
                <a:solidFill>
                  <a:schemeClr val="accent1">
                    <a:lumMod val="50000"/>
                  </a:schemeClr>
                </a:solidFill>
                <a:latin typeface="Century Schoolbook" panose="02040604050505020304" pitchFamily="18" charset="0"/>
              </a:rPr>
              <a:t>Θεατρικότητα</a:t>
            </a:r>
            <a:endParaRPr lang="en-GB" b="1" dirty="0">
              <a:solidFill>
                <a:schemeClr val="accent1">
                  <a:lumMod val="50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F63F98BE-6031-4C4C-8F4E-233D23C58DD2}"/>
              </a:ext>
            </a:extLst>
          </p:cNvPr>
          <p:cNvSpPr>
            <a:spLocks noGrp="1"/>
          </p:cNvSpPr>
          <p:nvPr>
            <p:ph idx="1"/>
          </p:nvPr>
        </p:nvSpPr>
        <p:spPr>
          <a:xfrm>
            <a:off x="308113" y="1891886"/>
            <a:ext cx="10515600" cy="2473659"/>
          </a:xfrm>
        </p:spPr>
        <p:txBody>
          <a:bodyPr>
            <a:normAutofit/>
          </a:bodyPr>
          <a:lstStyle/>
          <a:p>
            <a:pPr algn="just"/>
            <a:r>
              <a:rPr lang="el-GR" sz="3600" dirty="0">
                <a:latin typeface="Century Schoolbook" panose="02040604050505020304" pitchFamily="18" charset="0"/>
              </a:rPr>
              <a:t>Περιγράφει τις κινήσεις των χεριών και του σώματος, τις εκφράσεις του προσώπου</a:t>
            </a:r>
          </a:p>
          <a:p>
            <a:pPr algn="just"/>
            <a:r>
              <a:rPr lang="el-GR" sz="3600" dirty="0">
                <a:latin typeface="Century Schoolbook" panose="02040604050505020304" pitchFamily="18" charset="0"/>
              </a:rPr>
              <a:t>Θεατρικός μονόλογος</a:t>
            </a:r>
          </a:p>
          <a:p>
            <a:pPr algn="just"/>
            <a:r>
              <a:rPr lang="el-GR" sz="3600" dirty="0">
                <a:latin typeface="Century Schoolbook" panose="02040604050505020304" pitchFamily="18" charset="0"/>
              </a:rPr>
              <a:t>Εσωτερική περιγραφή συναισθημάτων</a:t>
            </a:r>
            <a:endParaRPr lang="en-GB" sz="3600" dirty="0">
              <a:latin typeface="Century Schoolbook" panose="02040604050505020304" pitchFamily="18" charset="0"/>
            </a:endParaRPr>
          </a:p>
        </p:txBody>
      </p:sp>
      <p:pic>
        <p:nvPicPr>
          <p:cNvPr id="5122" name="Picture 2" descr="Image result for actor clipart">
            <a:extLst>
              <a:ext uri="{FF2B5EF4-FFF2-40B4-BE49-F238E27FC236}">
                <a16:creationId xmlns:a16="http://schemas.microsoft.com/office/drawing/2014/main" id="{174CAD9C-D954-4F58-BA8B-07A17E0F4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9650" y="34290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414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DE7EF0-46B3-4509-9DBF-931FDB48E35D}"/>
              </a:ext>
            </a:extLst>
          </p:cNvPr>
          <p:cNvSpPr>
            <a:spLocks noGrp="1"/>
          </p:cNvSpPr>
          <p:nvPr>
            <p:ph idx="1"/>
          </p:nvPr>
        </p:nvSpPr>
        <p:spPr>
          <a:xfrm>
            <a:off x="838200" y="1825625"/>
            <a:ext cx="10515600" cy="1739210"/>
          </a:xfrm>
        </p:spPr>
        <p:txBody>
          <a:bodyPr>
            <a:noAutofit/>
          </a:bodyPr>
          <a:lstStyle/>
          <a:p>
            <a:pPr marL="0" indent="0" algn="just">
              <a:buNone/>
            </a:pPr>
            <a:r>
              <a:rPr lang="el-GR" sz="4000" dirty="0">
                <a:effectLst>
                  <a:outerShdw blurRad="38100" dist="38100" dir="2700000" algn="tl">
                    <a:srgbClr val="000000">
                      <a:alpha val="43137"/>
                    </a:srgbClr>
                  </a:outerShdw>
                </a:effectLst>
              </a:rPr>
              <a:t>Έμπηξα τα νύχια μου μέσα στις παλάμες. </a:t>
            </a:r>
            <a:r>
              <a:rPr lang="el-GR" sz="3200" dirty="0"/>
              <a:t>Έβαλα όσο μεγαλύτερη δύναμη μπορούσα. Μέχρι να πονέσω. Μέχρι να ξεγελάσω το μυαλό μου να σκεφτεί αυτό τον πόνο και όχι τον πόνο που ένιωθα στην ψυχή μου εκείνη τη στιγμή. (Κεφ.3)</a:t>
            </a:r>
            <a:endParaRPr lang="en-GB" sz="3200" dirty="0"/>
          </a:p>
          <a:p>
            <a:pPr marL="0" indent="0" algn="just">
              <a:buNone/>
            </a:pPr>
            <a:endParaRPr lang="en-GB" sz="3200" dirty="0"/>
          </a:p>
        </p:txBody>
      </p:sp>
      <p:sp>
        <p:nvSpPr>
          <p:cNvPr id="4" name="TextBox 3">
            <a:extLst>
              <a:ext uri="{FF2B5EF4-FFF2-40B4-BE49-F238E27FC236}">
                <a16:creationId xmlns:a16="http://schemas.microsoft.com/office/drawing/2014/main" id="{A1E0E901-620D-4426-9F34-B20AF8CA3985}"/>
              </a:ext>
            </a:extLst>
          </p:cNvPr>
          <p:cNvSpPr txBox="1"/>
          <p:nvPr/>
        </p:nvSpPr>
        <p:spPr>
          <a:xfrm>
            <a:off x="702366" y="4246106"/>
            <a:ext cx="10515600" cy="2492990"/>
          </a:xfrm>
          <a:prstGeom prst="rect">
            <a:avLst/>
          </a:prstGeom>
          <a:noFill/>
        </p:spPr>
        <p:txBody>
          <a:bodyPr wrap="square" rtlCol="0">
            <a:spAutoFit/>
          </a:bodyPr>
          <a:lstStyle/>
          <a:p>
            <a:pPr algn="just"/>
            <a:r>
              <a:rPr lang="el-GR" sz="2800" dirty="0">
                <a:solidFill>
                  <a:schemeClr val="accent6">
                    <a:lumMod val="50000"/>
                  </a:schemeClr>
                </a:solidFill>
              </a:rPr>
              <a:t>Τον κοίταξα με την άκρη του ματιού μου. Είχε νευριάσει. Το κατάλαβα. Το κατάλαβα από τον τρόπο που πέρασε </a:t>
            </a:r>
            <a:r>
              <a:rPr lang="el-GR" sz="3600" dirty="0">
                <a:solidFill>
                  <a:schemeClr val="accent6">
                    <a:lumMod val="50000"/>
                  </a:schemeClr>
                </a:solidFill>
                <a:effectLst>
                  <a:outerShdw blurRad="38100" dist="38100" dir="2700000" algn="tl">
                    <a:srgbClr val="000000">
                      <a:alpha val="43137"/>
                    </a:srgbClr>
                  </a:outerShdw>
                </a:effectLst>
              </a:rPr>
              <a:t>δύο φορές τα δάχτυλά του μέσα από τα μαλλιά του.</a:t>
            </a:r>
            <a:r>
              <a:rPr lang="el-GR" sz="2800" dirty="0">
                <a:solidFill>
                  <a:schemeClr val="accent6">
                    <a:lumMod val="50000"/>
                  </a:schemeClr>
                </a:solidFill>
              </a:rPr>
              <a:t> Ήθελε να μας βάλει τις φωνές αλλά υπήρχε πολύς κόσμος τριγύρω κι έτσι το απέφυγε. (Κεφ.1)</a:t>
            </a:r>
            <a:endParaRPr lang="en-GB" sz="2800" dirty="0">
              <a:solidFill>
                <a:schemeClr val="accent6">
                  <a:lumMod val="50000"/>
                </a:schemeClr>
              </a:solidFill>
            </a:endParaRPr>
          </a:p>
          <a:p>
            <a:endParaRPr lang="en-GB" sz="2800" dirty="0"/>
          </a:p>
        </p:txBody>
      </p:sp>
      <p:sp>
        <p:nvSpPr>
          <p:cNvPr id="5" name="Title 1">
            <a:extLst>
              <a:ext uri="{FF2B5EF4-FFF2-40B4-BE49-F238E27FC236}">
                <a16:creationId xmlns:a16="http://schemas.microsoft.com/office/drawing/2014/main" id="{EFB31D05-93A6-4CDC-AF40-69604CBB8485}"/>
              </a:ext>
            </a:extLst>
          </p:cNvPr>
          <p:cNvSpPr>
            <a:spLocks noGrp="1"/>
          </p:cNvSpPr>
          <p:nvPr>
            <p:ph type="title"/>
          </p:nvPr>
        </p:nvSpPr>
        <p:spPr>
          <a:xfrm>
            <a:off x="838200" y="365125"/>
            <a:ext cx="10515600" cy="1325563"/>
          </a:xfrm>
        </p:spPr>
        <p:txBody>
          <a:bodyPr/>
          <a:lstStyle/>
          <a:p>
            <a:pPr algn="ctr"/>
            <a:r>
              <a:rPr lang="el-GR" b="1" dirty="0">
                <a:solidFill>
                  <a:schemeClr val="accent1">
                    <a:lumMod val="50000"/>
                  </a:schemeClr>
                </a:solidFill>
                <a:latin typeface="Century Schoolbook" panose="02040604050505020304" pitchFamily="18" charset="0"/>
              </a:rPr>
              <a:t>Παραδείγματα θεατρικότητας</a:t>
            </a:r>
            <a:endParaRPr lang="en-GB" b="1" dirty="0">
              <a:solidFill>
                <a:schemeClr val="accent1">
                  <a:lumMod val="50000"/>
                </a:schemeClr>
              </a:solidFill>
              <a:latin typeface="Century Schoolbook" panose="02040604050505020304" pitchFamily="18" charset="0"/>
            </a:endParaRPr>
          </a:p>
        </p:txBody>
      </p:sp>
    </p:spTree>
    <p:extLst>
      <p:ext uri="{BB962C8B-B14F-4D97-AF65-F5344CB8AC3E}">
        <p14:creationId xmlns:p14="http://schemas.microsoft.com/office/powerpoint/2010/main" val="81409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410622B-ED58-404D-9444-D26CC9D53F9A}"/>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2</a:t>
            </a:r>
          </a:p>
        </p:txBody>
      </p:sp>
      <p:pic>
        <p:nvPicPr>
          <p:cNvPr id="3" name="Picture 2">
            <a:extLst>
              <a:ext uri="{FF2B5EF4-FFF2-40B4-BE49-F238E27FC236}">
                <a16:creationId xmlns:a16="http://schemas.microsoft.com/office/drawing/2014/main" id="{9397CA21-6A92-495D-BD95-0B73898544A9}"/>
              </a:ext>
            </a:extLst>
          </p:cNvPr>
          <p:cNvPicPr>
            <a:picLocks noChangeAspect="1"/>
          </p:cNvPicPr>
          <p:nvPr/>
        </p:nvPicPr>
        <p:blipFill rotWithShape="1">
          <a:blip r:embed="rId2"/>
          <a:srcRect l="24348" t="23501" r="25543" b="11092"/>
          <a:stretch/>
        </p:blipFill>
        <p:spPr>
          <a:xfrm>
            <a:off x="1696278" y="154842"/>
            <a:ext cx="8839199" cy="6486855"/>
          </a:xfrm>
          <a:prstGeom prst="rect">
            <a:avLst/>
          </a:prstGeom>
        </p:spPr>
      </p:pic>
    </p:spTree>
    <p:extLst>
      <p:ext uri="{BB962C8B-B14F-4D97-AF65-F5344CB8AC3E}">
        <p14:creationId xmlns:p14="http://schemas.microsoft.com/office/powerpoint/2010/main" val="2312639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4C3C2-D98E-4ABC-A40E-4F6C68D5E0AA}"/>
              </a:ext>
            </a:extLst>
          </p:cNvPr>
          <p:cNvSpPr>
            <a:spLocks noGrp="1"/>
          </p:cNvSpPr>
          <p:nvPr>
            <p:ph idx="1"/>
          </p:nvPr>
        </p:nvSpPr>
        <p:spPr>
          <a:xfrm>
            <a:off x="838200" y="894870"/>
            <a:ext cx="10515600" cy="5679658"/>
          </a:xfrm>
        </p:spPr>
        <p:txBody>
          <a:bodyPr>
            <a:normAutofit lnSpcReduction="10000"/>
          </a:bodyPr>
          <a:lstStyle/>
          <a:p>
            <a:pPr marL="0" indent="0" algn="just">
              <a:buNone/>
            </a:pPr>
            <a:r>
              <a:rPr lang="el-GR" sz="4000" b="1" dirty="0"/>
              <a:t>Απόσπασμα 1</a:t>
            </a:r>
          </a:p>
          <a:p>
            <a:pPr marL="0" indent="0" algn="just">
              <a:buNone/>
            </a:pPr>
            <a:r>
              <a:rPr lang="el-GR" sz="4000" dirty="0"/>
              <a:t>Αναρωτήθηκα αν θα μπορούσα ποτέ στο μέλλον να φέρομαι στον πατέρα όπως η Νεφέλη στον δικό της. </a:t>
            </a:r>
            <a:r>
              <a:rPr lang="el-GR" sz="4000" strike="sngStrike" dirty="0"/>
              <a:t>Αν θα μπορούσα </a:t>
            </a:r>
            <a:r>
              <a:rPr lang="el-GR" sz="4000" dirty="0"/>
              <a:t>να του λέω οτιδήποτε μου κατέβαινε στο κεφάλι χωρίς να φοβάμαι την αντίδρασή του. </a:t>
            </a:r>
            <a:r>
              <a:rPr lang="el-GR" sz="4000" strike="sngStrike" dirty="0"/>
              <a:t>Αν θα μπορούσα </a:t>
            </a:r>
            <a:r>
              <a:rPr lang="el-GR" sz="4000" dirty="0"/>
              <a:t>να χοροπηδάω μπροστά του την ώρα που έβλεπε τις ειδήσεις ή να μιλάω την ώρα που διάβαζε εφημερίδα. </a:t>
            </a:r>
            <a:r>
              <a:rPr lang="el-GR" sz="4000" strike="sngStrike" dirty="0"/>
              <a:t>Κι αν θα μπορούσα ποτέ</a:t>
            </a:r>
            <a:r>
              <a:rPr lang="el-GR" sz="4000" dirty="0"/>
              <a:t> να είμαι ο εαυτός μου χωρίς να φοβάμαι τον δικό του.</a:t>
            </a:r>
            <a:endParaRPr lang="en-GB" sz="4000" dirty="0"/>
          </a:p>
          <a:p>
            <a:pPr marL="0" indent="0" algn="just">
              <a:buNone/>
            </a:pPr>
            <a:endParaRPr lang="en-GB" sz="4000" dirty="0"/>
          </a:p>
        </p:txBody>
      </p:sp>
    </p:spTree>
    <p:extLst>
      <p:ext uri="{BB962C8B-B14F-4D97-AF65-F5344CB8AC3E}">
        <p14:creationId xmlns:p14="http://schemas.microsoft.com/office/powerpoint/2010/main" val="887097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96573-0547-4886-BC47-3A027E8DE7C7}"/>
              </a:ext>
            </a:extLst>
          </p:cNvPr>
          <p:cNvSpPr>
            <a:spLocks noGrp="1"/>
          </p:cNvSpPr>
          <p:nvPr>
            <p:ph idx="1"/>
          </p:nvPr>
        </p:nvSpPr>
        <p:spPr>
          <a:xfrm>
            <a:off x="586409" y="1110007"/>
            <a:ext cx="10515600" cy="3369228"/>
          </a:xfrm>
        </p:spPr>
        <p:txBody>
          <a:bodyPr>
            <a:noAutofit/>
          </a:bodyPr>
          <a:lstStyle/>
          <a:p>
            <a:pPr marL="0" indent="0" algn="just">
              <a:buNone/>
            </a:pPr>
            <a:r>
              <a:rPr lang="el-GR" sz="4000" b="1" dirty="0"/>
              <a:t>Απόσπασμα 2</a:t>
            </a:r>
          </a:p>
          <a:p>
            <a:pPr marL="0" indent="0" algn="just">
              <a:buNone/>
            </a:pPr>
            <a:r>
              <a:rPr lang="el-GR" sz="4000" dirty="0"/>
              <a:t>Όσο προχωρούσα, εγκλωβιζόμουν περισσότερο. Νύχτωνε και δεν έβλεπα καλά. Δεν ήξερα τι να κάνω. </a:t>
            </a:r>
            <a:r>
              <a:rPr lang="el-GR" sz="4000" strike="sngStrike" dirty="0"/>
              <a:t>Δεν ήξερα </a:t>
            </a:r>
            <a:r>
              <a:rPr lang="el-GR" sz="4000" dirty="0"/>
              <a:t>πού να πάω. Είχα χαθεί. Κάθισα κάτω και άρχισα να κλαίω. Ήθελα τη μαμά μου, </a:t>
            </a:r>
            <a:r>
              <a:rPr lang="el-GR" sz="4000" strike="sngStrike" dirty="0"/>
              <a:t>ήθελα</a:t>
            </a:r>
            <a:r>
              <a:rPr lang="el-GR" sz="4000" dirty="0"/>
              <a:t> να πάω σπίτι μου, </a:t>
            </a:r>
            <a:r>
              <a:rPr lang="el-GR" sz="4000" strike="sngStrike" dirty="0"/>
              <a:t>ήθελα</a:t>
            </a:r>
            <a:r>
              <a:rPr lang="el-GR" sz="4000" dirty="0"/>
              <a:t> να σταματήσουν όλα. </a:t>
            </a:r>
            <a:r>
              <a:rPr lang="el-GR" sz="4000" strike="sngStrike" dirty="0"/>
              <a:t>Ήθελα τη μαμά μου. Μόνο τη μαμά μου</a:t>
            </a:r>
            <a:r>
              <a:rPr lang="el-GR" sz="4000" dirty="0"/>
              <a:t>. Έκλαιγα δυνατά. Σπάραζα. Αν δεν έβρισκα κάποιον, η μαμά θα πέθαινε. </a:t>
            </a:r>
            <a:r>
              <a:rPr lang="el-GR" sz="4000" strike="sngStrike" dirty="0"/>
              <a:t>Η μαμά θα πέθαινε</a:t>
            </a:r>
            <a:r>
              <a:rPr lang="el-GR" sz="4000" dirty="0"/>
              <a:t>.</a:t>
            </a:r>
            <a:endParaRPr lang="en-GB" sz="4000" dirty="0"/>
          </a:p>
          <a:p>
            <a:pPr marL="0" indent="0" algn="just">
              <a:buNone/>
            </a:pPr>
            <a:endParaRPr lang="en-GB" sz="4000" dirty="0"/>
          </a:p>
        </p:txBody>
      </p:sp>
    </p:spTree>
    <p:extLst>
      <p:ext uri="{BB962C8B-B14F-4D97-AF65-F5344CB8AC3E}">
        <p14:creationId xmlns:p14="http://schemas.microsoft.com/office/powerpoint/2010/main" val="48683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E30DF28-C4E7-4C44-99A9-E7274DB28560}"/>
              </a:ext>
            </a:extLst>
          </p:cNvPr>
          <p:cNvSpPr>
            <a:spLocks noGrp="1"/>
          </p:cNvSpPr>
          <p:nvPr>
            <p:ph idx="1"/>
          </p:nvPr>
        </p:nvSpPr>
        <p:spPr>
          <a:xfrm>
            <a:off x="348735" y="1108627"/>
            <a:ext cx="11591473" cy="5649982"/>
          </a:xfrm>
          <a:ln w="38100">
            <a:solidFill>
              <a:schemeClr val="tx1"/>
            </a:solidFill>
          </a:ln>
        </p:spPr>
        <p:txBody>
          <a:bodyPr>
            <a:normAutofit fontScale="85000" lnSpcReduction="20000"/>
          </a:bodyPr>
          <a:lstStyle/>
          <a:p>
            <a:pPr marL="0" indent="0" algn="just">
              <a:buNone/>
            </a:pPr>
            <a:r>
              <a:rPr lang="el-GR" sz="3600" dirty="0"/>
              <a:t>Με τη μαμά όλο </a:t>
            </a:r>
            <a:r>
              <a:rPr lang="el-GR" sz="3600" dirty="0">
                <a:solidFill>
                  <a:srgbClr val="FF0000"/>
                </a:solidFill>
              </a:rPr>
              <a:t>τρέχουμε</a:t>
            </a:r>
            <a:r>
              <a:rPr lang="el-GR" sz="3600" dirty="0"/>
              <a:t>. Με κρατά από το χέρι και </a:t>
            </a:r>
            <a:r>
              <a:rPr lang="el-GR" sz="3600" dirty="0">
                <a:solidFill>
                  <a:srgbClr val="FF0000"/>
                </a:solidFill>
              </a:rPr>
              <a:t>τρέχουμε</a:t>
            </a:r>
            <a:r>
              <a:rPr lang="el-GR" sz="3600" dirty="0"/>
              <a:t>. </a:t>
            </a:r>
            <a:r>
              <a:rPr lang="el-GR" sz="3600" dirty="0">
                <a:solidFill>
                  <a:srgbClr val="FF0000"/>
                </a:solidFill>
              </a:rPr>
              <a:t>Τρέχουμε</a:t>
            </a:r>
            <a:r>
              <a:rPr lang="el-GR" sz="3600" dirty="0"/>
              <a:t> να ξεφύγουμε, να εξαφανιστούμε, να γίνουμε αόρατες. </a:t>
            </a:r>
            <a:r>
              <a:rPr lang="el-GR" sz="3600" dirty="0">
                <a:solidFill>
                  <a:srgbClr val="FF0000"/>
                </a:solidFill>
              </a:rPr>
              <a:t>Τρέχουμε</a:t>
            </a:r>
            <a:r>
              <a:rPr lang="el-GR" sz="3600" dirty="0"/>
              <a:t> να γίνουμε ευτυχισμένες. Να πάψουμε να κλαίμε. Και να πάψουμε να φοβόμαστε. Κυρίως να πάψουμε να φοβόμαστε. Η μαμά φοβάται πολύ. Εγώ φοβάμαι περισσότερο. Γιατί αν η μαμά πάθει κάτι, τότε δεν έχω κανέναν. Θα τολμώ να τρέχω μόνη μου, αν δεν νιώθω τη ζεστασιά της παλάμης της μέσα στη δική μου; </a:t>
            </a:r>
            <a:r>
              <a:rPr lang="el-GR" sz="3600" dirty="0">
                <a:solidFill>
                  <a:srgbClr val="FF0000"/>
                </a:solidFill>
              </a:rPr>
              <a:t>Τρέχουμε</a:t>
            </a:r>
            <a:r>
              <a:rPr lang="el-GR" sz="3600" dirty="0"/>
              <a:t> να ξεφύγουμε, αλλά πάντοτε επιστρέφουμε. Αφού πιστεύει τις υποσχέσεις του. Πιστεύει πως όλοι οι άνθρωποι μπορούν να αλλάξουν αν το θελήσουν πραγματικά. Εγώ όμως ξέρω πως αυτό δεν πρόκειται να συμβεί ποτέ. Το ξέρω γιατί το έχω ζήσει χιλιάδες φορές. Εκείνη τη στιγμή, τη ίδια, ξανά και ξανά. Ο θυμός, οι φωνές, το ξύλο. Ειδικά το ξύλο. Εκείνη η στιγμή έχει τη δύναμη να εκμηδενίζει όλες τις υπόλοιπες στιγμές της ζωής μας. Αυτός δε θα μπορέσει να αλλάξει ποτέ. Κι εμείς </a:t>
            </a:r>
            <a:r>
              <a:rPr lang="el-GR" sz="3600" dirty="0">
                <a:solidFill>
                  <a:srgbClr val="FF0000"/>
                </a:solidFill>
              </a:rPr>
              <a:t>θα τρέχουμε </a:t>
            </a:r>
            <a:r>
              <a:rPr lang="el-GR" sz="3600" dirty="0"/>
              <a:t>για πάντα. </a:t>
            </a:r>
          </a:p>
        </p:txBody>
      </p:sp>
      <p:sp>
        <p:nvSpPr>
          <p:cNvPr id="3" name="Title 2">
            <a:extLst>
              <a:ext uri="{FF2B5EF4-FFF2-40B4-BE49-F238E27FC236}">
                <a16:creationId xmlns:a16="http://schemas.microsoft.com/office/drawing/2014/main" id="{163A5BCD-A3F1-4085-9113-384995F7D089}"/>
              </a:ext>
            </a:extLst>
          </p:cNvPr>
          <p:cNvSpPr>
            <a:spLocks noGrp="1"/>
          </p:cNvSpPr>
          <p:nvPr>
            <p:ph type="title"/>
          </p:nvPr>
        </p:nvSpPr>
        <p:spPr>
          <a:xfrm>
            <a:off x="800533" y="209110"/>
            <a:ext cx="10515600" cy="886265"/>
          </a:xfrm>
        </p:spPr>
        <p:txBody>
          <a:bodyPr/>
          <a:lstStyle/>
          <a:p>
            <a:pPr algn="ct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Απόσπασμα 3</a:t>
            </a:r>
            <a:endParaRPr lang="en-GB"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4709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Ποιο ρήμα έχετε παρατηρήσει ότι επαναλαμβάνεται συχνά; Γιατί;</a:t>
            </a:r>
          </a:p>
        </p:txBody>
      </p:sp>
      <p:sp>
        <p:nvSpPr>
          <p:cNvPr id="5" name="Rectangle 4"/>
          <p:cNvSpPr/>
          <p:nvPr/>
        </p:nvSpPr>
        <p:spPr>
          <a:xfrm>
            <a:off x="4733007" y="2967335"/>
            <a:ext cx="2973314" cy="923330"/>
          </a:xfrm>
          <a:prstGeom prst="rect">
            <a:avLst/>
          </a:prstGeom>
          <a:noFill/>
        </p:spPr>
        <p:txBody>
          <a:bodyPr wrap="none" lIns="91440" tIns="45720" rIns="91440" bIns="45720">
            <a:spAutoFit/>
          </a:bodyPr>
          <a:lstStyle/>
          <a:p>
            <a:pPr algn="ctr"/>
            <a:r>
              <a:rPr lang="el-GR"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Τρέχουμε</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6" name="Rectangle 5"/>
          <p:cNvSpPr/>
          <p:nvPr/>
        </p:nvSpPr>
        <p:spPr>
          <a:xfrm>
            <a:off x="4000032" y="3890665"/>
            <a:ext cx="4439265" cy="1200329"/>
          </a:xfrm>
          <a:prstGeom prst="rect">
            <a:avLst/>
          </a:prstGeom>
          <a:noFill/>
        </p:spPr>
        <p:txBody>
          <a:bodyPr wrap="square" lIns="91440" tIns="45720" rIns="91440" bIns="45720">
            <a:spAutoFit/>
          </a:bodyPr>
          <a:lstStyle/>
          <a:p>
            <a:pPr algn="ctr"/>
            <a:r>
              <a:rPr lang="el-GR" sz="7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Τρέχουμε</a:t>
            </a:r>
            <a:endParaRPr lang="en-US" sz="72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7" name="Rectangle 6"/>
          <p:cNvSpPr/>
          <p:nvPr/>
        </p:nvSpPr>
        <p:spPr>
          <a:xfrm>
            <a:off x="5096343" y="2152353"/>
            <a:ext cx="2246642"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l-GR" sz="4000" b="1" dirty="0">
                <a:ln/>
                <a:solidFill>
                  <a:schemeClr val="accent3"/>
                </a:solidFill>
              </a:rPr>
              <a:t>Τρέχουμε</a:t>
            </a:r>
            <a:endParaRPr lang="en-US" sz="4000" b="1" cap="none" spc="0" dirty="0">
              <a:ln/>
              <a:solidFill>
                <a:schemeClr val="accent3"/>
              </a:solidFill>
              <a:effectLst/>
            </a:endParaRPr>
          </a:p>
        </p:txBody>
      </p:sp>
      <p:sp>
        <p:nvSpPr>
          <p:cNvPr id="8" name="TextBox 7"/>
          <p:cNvSpPr txBox="1"/>
          <p:nvPr/>
        </p:nvSpPr>
        <p:spPr>
          <a:xfrm>
            <a:off x="560439" y="2152353"/>
            <a:ext cx="2890684" cy="1200329"/>
          </a:xfrm>
          <a:prstGeom prst="rect">
            <a:avLst/>
          </a:prstGeom>
          <a:noFill/>
        </p:spPr>
        <p:txBody>
          <a:bodyPr wrap="square" rtlCol="0">
            <a:spAutoFit/>
          </a:bodyPr>
          <a:lstStyle/>
          <a:p>
            <a:pPr algn="ctr"/>
            <a:r>
              <a:rPr lang="el-GR" sz="3600" dirty="0">
                <a:latin typeface="Times New Roman" panose="02020603050405020304" pitchFamily="18" charset="0"/>
                <a:cs typeface="Times New Roman" panose="02020603050405020304" pitchFamily="18" charset="0"/>
              </a:rPr>
              <a:t>Αγώνας ζωής και επιβίωσης</a:t>
            </a:r>
          </a:p>
        </p:txBody>
      </p:sp>
      <p:sp>
        <p:nvSpPr>
          <p:cNvPr id="9" name="TextBox 8"/>
          <p:cNvSpPr txBox="1"/>
          <p:nvPr/>
        </p:nvSpPr>
        <p:spPr>
          <a:xfrm>
            <a:off x="271953" y="4306527"/>
            <a:ext cx="2890684" cy="646331"/>
          </a:xfrm>
          <a:prstGeom prst="rect">
            <a:avLst/>
          </a:prstGeom>
          <a:noFill/>
        </p:spPr>
        <p:txBody>
          <a:bodyPr wrap="square" rtlCol="0">
            <a:spAutoFit/>
          </a:bodyPr>
          <a:lstStyle/>
          <a:p>
            <a:pPr algn="ctr"/>
            <a:r>
              <a:rPr lang="el-GR" sz="3600" dirty="0">
                <a:latin typeface="Times New Roman" panose="02020603050405020304" pitchFamily="18" charset="0"/>
                <a:cs typeface="Times New Roman" panose="02020603050405020304" pitchFamily="18" charset="0"/>
              </a:rPr>
              <a:t>Ρεαλισμός</a:t>
            </a:r>
          </a:p>
        </p:txBody>
      </p:sp>
      <p:sp>
        <p:nvSpPr>
          <p:cNvPr id="10" name="TextBox 9"/>
          <p:cNvSpPr txBox="1"/>
          <p:nvPr/>
        </p:nvSpPr>
        <p:spPr>
          <a:xfrm>
            <a:off x="8439297" y="2101110"/>
            <a:ext cx="2890684" cy="1200329"/>
          </a:xfrm>
          <a:prstGeom prst="rect">
            <a:avLst/>
          </a:prstGeom>
          <a:noFill/>
        </p:spPr>
        <p:txBody>
          <a:bodyPr wrap="square" rtlCol="0">
            <a:spAutoFit/>
          </a:bodyPr>
          <a:lstStyle/>
          <a:p>
            <a:pPr algn="ctr"/>
            <a:r>
              <a:rPr lang="el-GR" sz="3600" dirty="0">
                <a:latin typeface="Times New Roman" panose="02020603050405020304" pitchFamily="18" charset="0"/>
                <a:cs typeface="Times New Roman" panose="02020603050405020304" pitchFamily="18" charset="0"/>
              </a:rPr>
              <a:t>Πολύπλοκες καταστάσεις</a:t>
            </a:r>
          </a:p>
        </p:txBody>
      </p:sp>
      <p:sp>
        <p:nvSpPr>
          <p:cNvPr id="11" name="TextBox 10"/>
          <p:cNvSpPr txBox="1"/>
          <p:nvPr/>
        </p:nvSpPr>
        <p:spPr>
          <a:xfrm>
            <a:off x="8691716" y="4029529"/>
            <a:ext cx="2890684" cy="1200329"/>
          </a:xfrm>
          <a:prstGeom prst="rect">
            <a:avLst/>
          </a:prstGeom>
          <a:noFill/>
        </p:spPr>
        <p:txBody>
          <a:bodyPr wrap="square" rtlCol="0">
            <a:spAutoFit/>
          </a:bodyPr>
          <a:lstStyle/>
          <a:p>
            <a:pPr algn="ctr"/>
            <a:r>
              <a:rPr lang="el-GR" sz="3600" dirty="0">
                <a:latin typeface="Times New Roman" panose="02020603050405020304" pitchFamily="18" charset="0"/>
                <a:cs typeface="Times New Roman" panose="02020603050405020304" pitchFamily="18" charset="0"/>
              </a:rPr>
              <a:t>Άγνωστο μέλλον</a:t>
            </a:r>
          </a:p>
        </p:txBody>
      </p:sp>
      <p:sp>
        <p:nvSpPr>
          <p:cNvPr id="12" name="Rectangle 11">
            <a:extLst>
              <a:ext uri="{FF2B5EF4-FFF2-40B4-BE49-F238E27FC236}">
                <a16:creationId xmlns:a16="http://schemas.microsoft.com/office/drawing/2014/main" id="{DFED8E57-A001-435B-AACC-EB7352B963DE}"/>
              </a:ext>
            </a:extLst>
          </p:cNvPr>
          <p:cNvSpPr/>
          <p:nvPr/>
        </p:nvSpPr>
        <p:spPr>
          <a:xfrm>
            <a:off x="4126241" y="5229858"/>
            <a:ext cx="4752716" cy="1446550"/>
          </a:xfrm>
          <a:prstGeom prst="rect">
            <a:avLst/>
          </a:prstGeom>
          <a:noFill/>
        </p:spPr>
        <p:txBody>
          <a:bodyPr wrap="square" lIns="91440" tIns="45720" rIns="91440" bIns="45720">
            <a:spAutoFit/>
          </a:bodyPr>
          <a:lstStyle/>
          <a:p>
            <a:pPr algn="ctr"/>
            <a:r>
              <a:rPr lang="el-GR"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Τρέχουμε</a:t>
            </a:r>
            <a:endParaRPr 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95147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57" y="449179"/>
            <a:ext cx="11636529" cy="6296178"/>
          </a:xfrm>
        </p:spPr>
        <p:txBody>
          <a:bodyPr>
            <a:normAutofit fontScale="92500" lnSpcReduction="20000"/>
          </a:bodyPr>
          <a:lstStyle/>
          <a:p>
            <a:pPr marL="0" indent="0" algn="just">
              <a:buNone/>
            </a:pPr>
            <a:r>
              <a:rPr lang="el-GR" sz="3600" dirty="0"/>
              <a:t>Με τη μαμά όλο τρέχουμε. Με κρατά για </a:t>
            </a:r>
            <a:r>
              <a:rPr lang="el-GR" sz="3600" strike="sngStrike" dirty="0"/>
              <a:t>από το χέρι και τρέχουμε. Τρέχουμε </a:t>
            </a:r>
            <a:r>
              <a:rPr lang="el-GR" sz="3600" dirty="0"/>
              <a:t>να ξεφύγουμε, να εξαφανιστούμε, να γίνουμε αόρατες</a:t>
            </a:r>
            <a:r>
              <a:rPr lang="el-GR" sz="3600" strike="sngStrike" dirty="0"/>
              <a:t>. Τρέχουμε να γίνουμε </a:t>
            </a:r>
            <a:r>
              <a:rPr lang="el-GR" sz="3600" dirty="0"/>
              <a:t>ευτυχισμένες. Να πάψουμε να κλαίμε</a:t>
            </a:r>
            <a:r>
              <a:rPr lang="el-GR" sz="3600" strike="sngStrike" dirty="0"/>
              <a:t>. Και να πάψουμε </a:t>
            </a:r>
            <a:r>
              <a:rPr lang="el-GR" sz="3600" dirty="0"/>
              <a:t>να φοβόμαστε. </a:t>
            </a:r>
            <a:r>
              <a:rPr lang="el-GR" sz="3600" strike="sngStrike" dirty="0"/>
              <a:t>Κυρίως να πάψουμε να φοβόμαστε. </a:t>
            </a:r>
            <a:r>
              <a:rPr lang="el-GR" sz="3600" dirty="0"/>
              <a:t>Η μαμά φοβάται πολύ. Εγώ φοβάμαι περισσότερο. Γιατί αν η μαμά πάθει κάτι, τότε δεν έχω κανέναν. Θα τολμώ να τρέχω μόνη μου, αν δεν νιώθω τη ζεστασιά της παλάμης της μέσα στη δική μου; Τρέχουμε να ξεφύγουμε, αλλά πάντοτε επιστρέφουμε. Αφού πιστεύει τις υποσχέσεις του. </a:t>
            </a:r>
            <a:r>
              <a:rPr lang="el-GR" sz="3600" strike="sngStrike" dirty="0"/>
              <a:t>Πιστεύει</a:t>
            </a:r>
            <a:r>
              <a:rPr lang="el-GR" sz="3600" dirty="0"/>
              <a:t> πως όλοι οι άνθρωποι μπορούν να αλλάξουν αν το θελήσουν πραγματικά. Εγώ όμως ξέρω πως αυτό δεν πρόκειται να συμβεί ποτέ. </a:t>
            </a:r>
            <a:r>
              <a:rPr lang="el-GR" sz="3600" strike="sngStrike" dirty="0"/>
              <a:t>Το ξέρω </a:t>
            </a:r>
            <a:r>
              <a:rPr lang="el-GR" sz="3600" dirty="0"/>
              <a:t>γιατί το έχω ζήσει χιλιάδες φορές. Εκείνη τη στιγμή, τη ίδια, ξανά και ξανά. Ο θυμός, οι φωνές, το ξύλο. </a:t>
            </a:r>
            <a:r>
              <a:rPr lang="el-GR" sz="3600" strike="sngStrike" dirty="0"/>
              <a:t>Ειδικά το ξύλο</a:t>
            </a:r>
            <a:r>
              <a:rPr lang="el-GR" sz="3600" dirty="0"/>
              <a:t>. </a:t>
            </a:r>
            <a:r>
              <a:rPr lang="el-GR" sz="3600" strike="sngStrike" dirty="0"/>
              <a:t>Εκείνη η στιγμή </a:t>
            </a:r>
            <a:r>
              <a:rPr lang="el-GR" sz="3600" dirty="0"/>
              <a:t>έχει τη δύναμη να εκμηδενίζει όλες τις υπόλοιπες στιγμές της ζωής μας. Αυτός δε θα μπορέσει να αλλάξει ποτέ. </a:t>
            </a:r>
            <a:r>
              <a:rPr lang="el-GR" sz="3600" strike="sngStrike" dirty="0"/>
              <a:t>Κι εμείς θα τρέχουμε για πάντα</a:t>
            </a:r>
            <a:r>
              <a:rPr lang="el-GR" sz="3600" dirty="0"/>
              <a:t>. </a:t>
            </a:r>
          </a:p>
          <a:p>
            <a:pPr marL="0" indent="0" algn="just">
              <a:buNone/>
            </a:pPr>
            <a:endParaRPr lang="el-GR" sz="3600" dirty="0"/>
          </a:p>
        </p:txBody>
      </p:sp>
    </p:spTree>
    <p:extLst>
      <p:ext uri="{BB962C8B-B14F-4D97-AF65-F5344CB8AC3E}">
        <p14:creationId xmlns:p14="http://schemas.microsoft.com/office/powerpoint/2010/main" val="327311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1BE6-10CE-454E-860A-86F87CE7C7AA}"/>
              </a:ext>
            </a:extLst>
          </p:cNvPr>
          <p:cNvSpPr>
            <a:spLocks noGrp="1"/>
          </p:cNvSpPr>
          <p:nvPr>
            <p:ph type="title"/>
          </p:nvPr>
        </p:nvSpPr>
        <p:spPr>
          <a:xfrm>
            <a:off x="2911634" y="395776"/>
            <a:ext cx="6015927" cy="1325563"/>
          </a:xfrm>
        </p:spPr>
        <p:txBody>
          <a:bodyPr/>
          <a:lstStyle/>
          <a:p>
            <a:r>
              <a:rPr lang="el-GR"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β’ τεχνική: Επανάληψη</a:t>
            </a:r>
            <a:endParaRPr lang="en-GB"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D25D240-C615-43F3-9E56-5E770D11E731}"/>
              </a:ext>
            </a:extLst>
          </p:cNvPr>
          <p:cNvSpPr/>
          <p:nvPr/>
        </p:nvSpPr>
        <p:spPr>
          <a:xfrm>
            <a:off x="1418543" y="1480063"/>
            <a:ext cx="11121896" cy="646331"/>
          </a:xfrm>
          <a:prstGeom prst="rect">
            <a:avLst/>
          </a:prstGeom>
        </p:spPr>
        <p:txBody>
          <a:bodyPr wrap="square">
            <a:spAutoFit/>
          </a:bodyPr>
          <a:lstStyle/>
          <a:p>
            <a:pPr algn="just"/>
            <a:r>
              <a:rPr lang="el-GR" sz="3600" b="1" dirty="0">
                <a:latin typeface="Times New Roman" panose="02020603050405020304" pitchFamily="18" charset="0"/>
                <a:cs typeface="Times New Roman" panose="02020603050405020304" pitchFamily="18" charset="0"/>
              </a:rPr>
              <a:t>Γιατί η συγγραφέας επιλέγει αυτήν τη μέθοδο;</a:t>
            </a:r>
          </a:p>
        </p:txBody>
      </p:sp>
      <p:pic>
        <p:nvPicPr>
          <p:cNvPr id="3074" name="Picture 2" descr="Image result for questioning clipart">
            <a:extLst>
              <a:ext uri="{FF2B5EF4-FFF2-40B4-BE49-F238E27FC236}">
                <a16:creationId xmlns:a16="http://schemas.microsoft.com/office/drawing/2014/main" id="{ACF0533C-25C8-4763-835F-7C6321B70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037" y="2216317"/>
            <a:ext cx="3209925"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46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A6C4B0-1A6C-4404-8CCC-FC2AF1EDB8A2}"/>
              </a:ext>
            </a:extLst>
          </p:cNvPr>
          <p:cNvSpPr txBox="1"/>
          <p:nvPr/>
        </p:nvSpPr>
        <p:spPr>
          <a:xfrm>
            <a:off x="1484243" y="450574"/>
            <a:ext cx="9223514" cy="769441"/>
          </a:xfrm>
          <a:prstGeom prst="rect">
            <a:avLst/>
          </a:prstGeom>
          <a:noFill/>
        </p:spPr>
        <p:txBody>
          <a:bodyPr wrap="square" rtlCol="0">
            <a:spAutoFit/>
          </a:bodyPr>
          <a:lstStyle/>
          <a:p>
            <a:pPr algn="ctr"/>
            <a:r>
              <a:rPr lang="el-GR" sz="4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β’ τεχνική: Η τεχνική της επανάληψης</a:t>
            </a:r>
            <a:endParaRPr lang="en-GB" sz="4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Arrow: Right 4">
            <a:extLst>
              <a:ext uri="{FF2B5EF4-FFF2-40B4-BE49-F238E27FC236}">
                <a16:creationId xmlns:a16="http://schemas.microsoft.com/office/drawing/2014/main" id="{27D67C24-20F3-498C-993A-65DA93A57423}"/>
              </a:ext>
            </a:extLst>
          </p:cNvPr>
          <p:cNvSpPr/>
          <p:nvPr/>
        </p:nvSpPr>
        <p:spPr>
          <a:xfrm>
            <a:off x="323557" y="590843"/>
            <a:ext cx="1160686" cy="629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769C48B-4B6A-4992-A173-9FB6F0979F8D}"/>
              </a:ext>
            </a:extLst>
          </p:cNvPr>
          <p:cNvSpPr txBox="1"/>
          <p:nvPr/>
        </p:nvSpPr>
        <p:spPr>
          <a:xfrm>
            <a:off x="1161221" y="3167390"/>
            <a:ext cx="9869557" cy="1754326"/>
          </a:xfrm>
          <a:prstGeom prst="rect">
            <a:avLst/>
          </a:prstGeom>
          <a:noFill/>
        </p:spPr>
        <p:txBody>
          <a:bodyPr wrap="square" rtlCol="0">
            <a:spAutoFit/>
          </a:bodyPr>
          <a:lstStyle/>
          <a:p>
            <a:r>
              <a:rPr lang="el-GR" sz="5400" dirty="0">
                <a:solidFill>
                  <a:schemeClr val="accent1">
                    <a:lumMod val="50000"/>
                  </a:schemeClr>
                </a:solidFill>
                <a:latin typeface="Times New Roman" panose="02020603050405020304" pitchFamily="18" charset="0"/>
                <a:cs typeface="Times New Roman" panose="02020603050405020304" pitchFamily="18" charset="0"/>
              </a:rPr>
              <a:t>Η επανάληψη δίνει δύναμη στον λόγο και έμφαση στο συναίσθημα</a:t>
            </a:r>
            <a:endParaRPr lang="en-GB" sz="54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6146" name="Picture 2" descr="Image result for repeat clipart">
            <a:extLst>
              <a:ext uri="{FF2B5EF4-FFF2-40B4-BE49-F238E27FC236}">
                <a16:creationId xmlns:a16="http://schemas.microsoft.com/office/drawing/2014/main" id="{0426A7DF-C79F-499A-A97C-1FF1E3368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3377" y="122001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840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69E3F6F-7A80-4F69-986A-D9807590C221}"/>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3</a:t>
            </a:r>
          </a:p>
        </p:txBody>
      </p:sp>
      <p:pic>
        <p:nvPicPr>
          <p:cNvPr id="4" name="Picture 3">
            <a:extLst>
              <a:ext uri="{FF2B5EF4-FFF2-40B4-BE49-F238E27FC236}">
                <a16:creationId xmlns:a16="http://schemas.microsoft.com/office/drawing/2014/main" id="{5BA7CC1A-951A-4D43-88A6-9C55448196D8}"/>
              </a:ext>
            </a:extLst>
          </p:cNvPr>
          <p:cNvPicPr>
            <a:picLocks noChangeAspect="1"/>
          </p:cNvPicPr>
          <p:nvPr/>
        </p:nvPicPr>
        <p:blipFill rotWithShape="1">
          <a:blip r:embed="rId2"/>
          <a:srcRect l="20869" t="23501" r="20761" b="6453"/>
          <a:stretch/>
        </p:blipFill>
        <p:spPr>
          <a:xfrm>
            <a:off x="1762539" y="537760"/>
            <a:ext cx="9011478" cy="6080074"/>
          </a:xfrm>
          <a:prstGeom prst="rect">
            <a:avLst/>
          </a:prstGeom>
        </p:spPr>
      </p:pic>
    </p:spTree>
    <p:extLst>
      <p:ext uri="{BB962C8B-B14F-4D97-AF65-F5344CB8AC3E}">
        <p14:creationId xmlns:p14="http://schemas.microsoft.com/office/powerpoint/2010/main" val="1974614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D1E7F4-79CE-4E6C-87E7-86B147E1952E}"/>
              </a:ext>
            </a:extLst>
          </p:cNvPr>
          <p:cNvSpPr>
            <a:spLocks noGrp="1"/>
          </p:cNvSpPr>
          <p:nvPr>
            <p:ph type="title"/>
          </p:nvPr>
        </p:nvSpPr>
        <p:spPr>
          <a:xfrm>
            <a:off x="1133793" y="327091"/>
            <a:ext cx="10550770" cy="930558"/>
          </a:xfrm>
        </p:spPr>
        <p:txBody>
          <a:bodyPr>
            <a:noAutofit/>
          </a:bodyPr>
          <a:lstStyle/>
          <a:p>
            <a:pPr algn="ct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Απόσπασμα 1 </a:t>
            </a:r>
          </a:p>
        </p:txBody>
      </p:sp>
      <p:sp>
        <p:nvSpPr>
          <p:cNvPr id="9" name="Content Placeholder 2">
            <a:extLst>
              <a:ext uri="{FF2B5EF4-FFF2-40B4-BE49-F238E27FC236}">
                <a16:creationId xmlns:a16="http://schemas.microsoft.com/office/drawing/2014/main" id="{607D8FF9-1749-4F66-AAB1-396529F4418F}"/>
              </a:ext>
            </a:extLst>
          </p:cNvPr>
          <p:cNvSpPr txBox="1">
            <a:spLocks/>
          </p:cNvSpPr>
          <p:nvPr/>
        </p:nvSpPr>
        <p:spPr>
          <a:xfrm>
            <a:off x="1012874" y="1722783"/>
            <a:ext cx="10515600" cy="45322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l-GR" sz="3600" dirty="0"/>
              <a:t>Έτρεξα. Στο διάδρομο παραπάτησα στο χαλί και σωριάστηκα κάτω. Σηκώθηκα κι έτρεξα πάλι. Βρόντηξα την πόρτα του δωματίου μου και βούλωσα με τα χέρια τα αυτιά μου. Γρήγορα το μετάνιωσα. Έπρεπε να ακούσω. Όφειλα να ακούσω. Η μαμά ήταν εκεί έξω και ήταν μόνη της. Τουλάχιστον έπρεπε να ακούω. Μισάνοιξα την πόρτα και γονάτισα στο πάτωμα.</a:t>
            </a:r>
            <a:endParaRPr lang="en-GB" sz="3600" dirty="0"/>
          </a:p>
        </p:txBody>
      </p:sp>
    </p:spTree>
    <p:extLst>
      <p:ext uri="{BB962C8B-B14F-4D97-AF65-F5344CB8AC3E}">
        <p14:creationId xmlns:p14="http://schemas.microsoft.com/office/powerpoint/2010/main" val="1750747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l-GR" b="1" u="sng" dirty="0" err="1">
                <a:latin typeface="Times New Roman" panose="02020603050405020304" pitchFamily="18" charset="0"/>
                <a:cs typeface="Times New Roman" panose="02020603050405020304" pitchFamily="18" charset="0"/>
              </a:rPr>
              <a:t>Άσκηση</a:t>
            </a:r>
            <a:r>
              <a:rPr lang="el-GR" dirty="0" err="1">
                <a:latin typeface="Times New Roman" panose="02020603050405020304" pitchFamily="18" charset="0"/>
                <a:cs typeface="Times New Roman" panose="02020603050405020304" pitchFamily="18" charset="0"/>
              </a:rPr>
              <a:t>:Αν</a:t>
            </a:r>
            <a:r>
              <a:rPr lang="el-GR" dirty="0">
                <a:latin typeface="Times New Roman" panose="02020603050405020304" pitchFamily="18" charset="0"/>
                <a:cs typeface="Times New Roman" panose="02020603050405020304" pitchFamily="18" charset="0"/>
              </a:rPr>
              <a:t> </a:t>
            </a:r>
            <a:r>
              <a:rPr lang="el-GR" dirty="0">
                <a:solidFill>
                  <a:srgbClr val="FF0000"/>
                </a:solidFill>
                <a:latin typeface="Times New Roman" panose="02020603050405020304" pitchFamily="18" charset="0"/>
                <a:cs typeface="Times New Roman" panose="02020603050405020304" pitchFamily="18" charset="0"/>
              </a:rPr>
              <a:t>προσθέσω</a:t>
            </a:r>
            <a:r>
              <a:rPr lang="el-GR" dirty="0">
                <a:latin typeface="Times New Roman" panose="02020603050405020304" pitchFamily="18" charset="0"/>
                <a:cs typeface="Times New Roman" panose="02020603050405020304" pitchFamily="18" charset="0"/>
              </a:rPr>
              <a:t> χρονικούς συνδέσμους πώς θα αλλάξει ο χαρακτήρας του κειμένου;</a:t>
            </a:r>
          </a:p>
        </p:txBody>
      </p:sp>
      <p:sp>
        <p:nvSpPr>
          <p:cNvPr id="4" name="Content Placeholder 2">
            <a:extLst>
              <a:ext uri="{FF2B5EF4-FFF2-40B4-BE49-F238E27FC236}">
                <a16:creationId xmlns:a16="http://schemas.microsoft.com/office/drawing/2014/main" id="{84E084BD-84FB-456A-8212-4C2C80A5212B}"/>
              </a:ext>
            </a:extLst>
          </p:cNvPr>
          <p:cNvSpPr txBox="1">
            <a:spLocks/>
          </p:cNvSpPr>
          <p:nvPr/>
        </p:nvSpPr>
        <p:spPr>
          <a:xfrm>
            <a:off x="838200" y="2066650"/>
            <a:ext cx="10515600" cy="45322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l-GR" sz="3600" dirty="0">
                <a:solidFill>
                  <a:srgbClr val="FF0000"/>
                </a:solidFill>
              </a:rPr>
              <a:t>Πρώτα</a:t>
            </a:r>
            <a:r>
              <a:rPr lang="el-GR" sz="3600" dirty="0"/>
              <a:t> έτρεξα. Έπειτα, στο διάδρομο παραπάτησα στο χαλί και σωριάστηκα κάτω. Σηκώθηκα κι έτρεξα πάλι. </a:t>
            </a:r>
            <a:r>
              <a:rPr lang="el-GR" sz="3600" dirty="0">
                <a:solidFill>
                  <a:srgbClr val="FF0000"/>
                </a:solidFill>
              </a:rPr>
              <a:t>Ακολούθως</a:t>
            </a:r>
            <a:r>
              <a:rPr lang="el-GR" sz="3600" dirty="0"/>
              <a:t>, βρόντηξα την πόρτα του δωματίου μου και βούλωσα με τα χέρια τα αυτιά μου. Γρήγορα το μετάνιωσα. Έπρεπε να ακούσω. Όφειλα να ακούσω. Η μαμά ήταν εκεί έξω και ήταν μόνη της. Τουλάχιστον έπρεπε να ακούω. </a:t>
            </a:r>
            <a:r>
              <a:rPr lang="el-GR" sz="3600" dirty="0">
                <a:solidFill>
                  <a:srgbClr val="FF0000"/>
                </a:solidFill>
              </a:rPr>
              <a:t>Τελικά</a:t>
            </a:r>
            <a:r>
              <a:rPr lang="el-GR" sz="3600" dirty="0"/>
              <a:t> μισάνοιξα την πόρτα και γονάτισα στο πάτωμα.</a:t>
            </a:r>
            <a:endParaRPr lang="en-GB" sz="3600" dirty="0"/>
          </a:p>
        </p:txBody>
      </p:sp>
    </p:spTree>
    <p:extLst>
      <p:ext uri="{BB962C8B-B14F-4D97-AF65-F5344CB8AC3E}">
        <p14:creationId xmlns:p14="http://schemas.microsoft.com/office/powerpoint/2010/main" val="3399506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29F6A-E787-4195-98A4-477D3B2CA922}"/>
              </a:ext>
            </a:extLst>
          </p:cNvPr>
          <p:cNvSpPr>
            <a:spLocks noGrp="1"/>
          </p:cNvSpPr>
          <p:nvPr>
            <p:ph idx="1"/>
          </p:nvPr>
        </p:nvSpPr>
        <p:spPr/>
        <p:txBody>
          <a:bodyPr>
            <a:normAutofit/>
          </a:bodyPr>
          <a:lstStyle/>
          <a:p>
            <a:pPr marL="0" indent="0" algn="just">
              <a:buNone/>
            </a:pPr>
            <a:r>
              <a:rPr lang="el-GR" sz="3600" dirty="0"/>
              <a:t>Το ήξερα. Το ένιωθα. Το φοβόμουν. Ήταν εδώ. Ο άλλος του εαυτός ήταν εδώ. Δε θα μπορούσε να τον ξεφορτωθεί ποτέ. Όσο και να προσπαθούσε να τον κρατήσει κρυμμένο μέσα, εκείνος πάντα θα έβρισκε τρόπο να αναδυθεί στην επιφάνεια. Ήμουν πλέον σίγουρη. Εκείνη τη στιγμή ήμουν πιο σίγουρη από ποτέ.  (Κεφ.13)</a:t>
            </a:r>
            <a:endParaRPr lang="en-GB" sz="3600" dirty="0"/>
          </a:p>
          <a:p>
            <a:pPr marL="0" indent="0" algn="just">
              <a:buNone/>
            </a:pPr>
            <a:endParaRPr lang="en-GB" sz="3600" dirty="0"/>
          </a:p>
        </p:txBody>
      </p:sp>
      <p:sp>
        <p:nvSpPr>
          <p:cNvPr id="4" name="Title 1">
            <a:extLst>
              <a:ext uri="{FF2B5EF4-FFF2-40B4-BE49-F238E27FC236}">
                <a16:creationId xmlns:a16="http://schemas.microsoft.com/office/drawing/2014/main" id="{CE3FCE53-353A-4A52-8EC0-6044271BFE58}"/>
              </a:ext>
            </a:extLst>
          </p:cNvPr>
          <p:cNvSpPr>
            <a:spLocks noGrp="1"/>
          </p:cNvSpPr>
          <p:nvPr>
            <p:ph type="title"/>
          </p:nvPr>
        </p:nvSpPr>
        <p:spPr>
          <a:xfrm>
            <a:off x="1133793" y="327091"/>
            <a:ext cx="10550770" cy="930558"/>
          </a:xfrm>
        </p:spPr>
        <p:txBody>
          <a:bodyPr>
            <a:noAutofit/>
          </a:bodyPr>
          <a:lstStyle/>
          <a:p>
            <a:pPr algn="ctr"/>
            <a:r>
              <a:rPr lang="el-G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Απόσπασμα 2 </a:t>
            </a:r>
          </a:p>
        </p:txBody>
      </p:sp>
    </p:spTree>
    <p:extLst>
      <p:ext uri="{BB962C8B-B14F-4D97-AF65-F5344CB8AC3E}">
        <p14:creationId xmlns:p14="http://schemas.microsoft.com/office/powerpoint/2010/main" val="2177676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29F6A-E787-4195-98A4-477D3B2CA922}"/>
              </a:ext>
            </a:extLst>
          </p:cNvPr>
          <p:cNvSpPr>
            <a:spLocks noGrp="1"/>
          </p:cNvSpPr>
          <p:nvPr>
            <p:ph idx="1"/>
          </p:nvPr>
        </p:nvSpPr>
        <p:spPr>
          <a:xfrm>
            <a:off x="838200" y="2822713"/>
            <a:ext cx="10515600" cy="3825488"/>
          </a:xfrm>
        </p:spPr>
        <p:txBody>
          <a:bodyPr>
            <a:normAutofit/>
          </a:bodyPr>
          <a:lstStyle/>
          <a:p>
            <a:pPr marL="0" indent="0" algn="just">
              <a:buNone/>
            </a:pPr>
            <a:r>
              <a:rPr lang="el-GR" sz="3600" dirty="0"/>
              <a:t>Εγώ το ήξερα, το ένιωθα και το φοβόμουν, γιατί ο πατέρας ήταν εδώ. Ο άλλος του εαυτός ήταν εδώ και δε θα μπορούσε να τον ξεφορτωθεί ποτέ. Όσο και να προσπαθούσε να τον κρατήσει κρυμμένο μέσα, εκείνος πάντα θα έβρισκε τρόπο να αναδυθεί στην επιφάνεια. Ήμουν πλέον πιο σίγουρη από ποτέ εκείνη τη στιγμή.  (Κεφ.13)</a:t>
            </a:r>
            <a:endParaRPr lang="en-GB" sz="3600" dirty="0"/>
          </a:p>
          <a:p>
            <a:pPr marL="0" indent="0" algn="just">
              <a:buNone/>
            </a:pPr>
            <a:endParaRPr lang="en-GB" sz="3600" dirty="0"/>
          </a:p>
        </p:txBody>
      </p:sp>
      <p:sp>
        <p:nvSpPr>
          <p:cNvPr id="6" name="Rectangle 5">
            <a:extLst>
              <a:ext uri="{FF2B5EF4-FFF2-40B4-BE49-F238E27FC236}">
                <a16:creationId xmlns:a16="http://schemas.microsoft.com/office/drawing/2014/main" id="{9BFC7EE1-4FD0-4B44-9576-8423B723E81E}"/>
              </a:ext>
            </a:extLst>
          </p:cNvPr>
          <p:cNvSpPr/>
          <p:nvPr/>
        </p:nvSpPr>
        <p:spPr>
          <a:xfrm>
            <a:off x="838200" y="357871"/>
            <a:ext cx="10624930" cy="1938992"/>
          </a:xfrm>
          <a:prstGeom prst="rect">
            <a:avLst/>
          </a:prstGeom>
        </p:spPr>
        <p:txBody>
          <a:bodyPr wrap="square">
            <a:spAutoFit/>
          </a:bodyPr>
          <a:lstStyle/>
          <a:p>
            <a:r>
              <a:rPr lang="el-GR" sz="4000" b="1" u="sng" dirty="0">
                <a:latin typeface="Times New Roman" panose="02020603050405020304" pitchFamily="18" charset="0"/>
                <a:cs typeface="Times New Roman" panose="02020603050405020304" pitchFamily="18" charset="0"/>
              </a:rPr>
              <a:t>Άσκηση</a:t>
            </a:r>
            <a:r>
              <a:rPr lang="el-GR" sz="4000" dirty="0">
                <a:latin typeface="Times New Roman" panose="02020603050405020304" pitchFamily="18" charset="0"/>
                <a:cs typeface="Times New Roman" panose="02020603050405020304" pitchFamily="18" charset="0"/>
              </a:rPr>
              <a:t>: Αν </a:t>
            </a:r>
            <a:r>
              <a:rPr lang="el-GR" sz="4000" dirty="0">
                <a:solidFill>
                  <a:srgbClr val="FF0000"/>
                </a:solidFill>
                <a:latin typeface="Times New Roman" panose="02020603050405020304" pitchFamily="18" charset="0"/>
                <a:cs typeface="Times New Roman" panose="02020603050405020304" pitchFamily="18" charset="0"/>
              </a:rPr>
              <a:t>μετατρέψω </a:t>
            </a:r>
            <a:r>
              <a:rPr lang="el-GR" sz="4000" dirty="0">
                <a:latin typeface="Times New Roman" panose="02020603050405020304" pitchFamily="18" charset="0"/>
                <a:cs typeface="Times New Roman" panose="02020603050405020304" pitchFamily="18" charset="0"/>
              </a:rPr>
              <a:t>τις προτάσεις σε απλές ή σύνθετες πώς θα αλλάξει ο χαρακτήρας του κειμένου;</a:t>
            </a:r>
            <a:endParaRPr lang="en-GB" sz="4000" dirty="0"/>
          </a:p>
        </p:txBody>
      </p:sp>
    </p:spTree>
    <p:extLst>
      <p:ext uri="{BB962C8B-B14F-4D97-AF65-F5344CB8AC3E}">
        <p14:creationId xmlns:p14="http://schemas.microsoft.com/office/powerpoint/2010/main" val="2037284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BABCF2C-9A21-4380-94EE-0C4DD7C08338}"/>
              </a:ext>
            </a:extLst>
          </p:cNvPr>
          <p:cNvSpPr>
            <a:spLocks noGrp="1"/>
          </p:cNvSpPr>
          <p:nvPr>
            <p:ph idx="1"/>
          </p:nvPr>
        </p:nvSpPr>
        <p:spPr>
          <a:xfrm>
            <a:off x="1209823" y="590843"/>
            <a:ext cx="10982178" cy="1743485"/>
          </a:xfrm>
        </p:spPr>
        <p:txBody>
          <a:bodyPr>
            <a:noAutofit/>
          </a:bodyPr>
          <a:lstStyle/>
          <a:p>
            <a:pPr marL="0" indent="0">
              <a:buNone/>
            </a:pPr>
            <a:r>
              <a:rPr lang="el-GR" sz="4200" u="sng"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γ’ τεχνική</a:t>
            </a:r>
            <a:r>
              <a:rPr lang="el-GR" sz="4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Ελλειπτικές προτάσεις και λίγες λέξεις</a:t>
            </a:r>
          </a:p>
          <a:p>
            <a:pPr marL="0" indent="0">
              <a:buNone/>
            </a:pPr>
            <a:endParaRPr lang="el-GR" sz="4200" dirty="0">
              <a:latin typeface="Times New Roman" panose="02020603050405020304" pitchFamily="18" charset="0"/>
              <a:cs typeface="Times New Roman" panose="02020603050405020304" pitchFamily="18" charset="0"/>
            </a:endParaRPr>
          </a:p>
        </p:txBody>
      </p:sp>
      <p:sp>
        <p:nvSpPr>
          <p:cNvPr id="5" name="Arrow: Right 4">
            <a:extLst>
              <a:ext uri="{FF2B5EF4-FFF2-40B4-BE49-F238E27FC236}">
                <a16:creationId xmlns:a16="http://schemas.microsoft.com/office/drawing/2014/main" id="{9A040E58-C30E-486E-9D23-5FB97EF7DFEB}"/>
              </a:ext>
            </a:extLst>
          </p:cNvPr>
          <p:cNvSpPr/>
          <p:nvPr/>
        </p:nvSpPr>
        <p:spPr>
          <a:xfrm>
            <a:off x="49137" y="590843"/>
            <a:ext cx="1160686" cy="629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6184548-E6E5-4565-84ED-AD1835C0DAE6}"/>
              </a:ext>
            </a:extLst>
          </p:cNvPr>
          <p:cNvSpPr txBox="1"/>
          <p:nvPr/>
        </p:nvSpPr>
        <p:spPr>
          <a:xfrm>
            <a:off x="1484243" y="2630658"/>
            <a:ext cx="9296400" cy="2308324"/>
          </a:xfrm>
          <a:prstGeom prst="rect">
            <a:avLst/>
          </a:prstGeom>
          <a:noFill/>
        </p:spPr>
        <p:txBody>
          <a:bodyPr wrap="square" rtlCol="0">
            <a:spAutoFit/>
          </a:bodyPr>
          <a:lstStyle/>
          <a:p>
            <a:pPr algn="ctr"/>
            <a:r>
              <a:rPr lang="el-GR" sz="3600" dirty="0">
                <a:latin typeface="Times New Roman" panose="02020603050405020304" pitchFamily="18" charset="0"/>
                <a:cs typeface="Times New Roman" panose="02020603050405020304" pitchFamily="18" charset="0"/>
              </a:rPr>
              <a:t>Στο κείμενο η συγγραφέας επιλέγει την αφήγηση με ελλειπτικές προτάσεις. Επίσης χρησιμοποιεί απλές και λίγες λέξεις. </a:t>
            </a:r>
          </a:p>
          <a:p>
            <a:pPr algn="ctr"/>
            <a:endParaRPr lang="en-GB" sz="3600" dirty="0"/>
          </a:p>
        </p:txBody>
      </p:sp>
    </p:spTree>
    <p:extLst>
      <p:ext uri="{BB962C8B-B14F-4D97-AF65-F5344CB8AC3E}">
        <p14:creationId xmlns:p14="http://schemas.microsoft.com/office/powerpoint/2010/main" val="2961635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1BE6-10CE-454E-860A-86F87CE7C7AA}"/>
              </a:ext>
            </a:extLst>
          </p:cNvPr>
          <p:cNvSpPr>
            <a:spLocks noGrp="1"/>
          </p:cNvSpPr>
          <p:nvPr>
            <p:ph type="title"/>
          </p:nvPr>
        </p:nvSpPr>
        <p:spPr>
          <a:xfrm>
            <a:off x="2093844" y="395776"/>
            <a:ext cx="8534400" cy="1325563"/>
          </a:xfrm>
        </p:spPr>
        <p:txBody>
          <a:bodyPr/>
          <a:lstStyle/>
          <a:p>
            <a:r>
              <a:rPr lang="el-GR"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γ’ τεχνική: Ελλειπτικές προτάσεις</a:t>
            </a:r>
            <a:endParaRPr lang="en-GB"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D25D240-C615-43F3-9E56-5E770D11E731}"/>
              </a:ext>
            </a:extLst>
          </p:cNvPr>
          <p:cNvSpPr/>
          <p:nvPr/>
        </p:nvSpPr>
        <p:spPr>
          <a:xfrm>
            <a:off x="1418543" y="1480063"/>
            <a:ext cx="11121896" cy="646331"/>
          </a:xfrm>
          <a:prstGeom prst="rect">
            <a:avLst/>
          </a:prstGeom>
        </p:spPr>
        <p:txBody>
          <a:bodyPr wrap="square">
            <a:spAutoFit/>
          </a:bodyPr>
          <a:lstStyle/>
          <a:p>
            <a:pPr algn="just"/>
            <a:r>
              <a:rPr lang="el-GR" sz="3600" b="1" dirty="0">
                <a:latin typeface="Times New Roman" panose="02020603050405020304" pitchFamily="18" charset="0"/>
                <a:cs typeface="Times New Roman" panose="02020603050405020304" pitchFamily="18" charset="0"/>
              </a:rPr>
              <a:t>Γιατί η συγγραφέας επιλέγει αυτήν τη μέθοδο;</a:t>
            </a:r>
          </a:p>
        </p:txBody>
      </p:sp>
      <p:pic>
        <p:nvPicPr>
          <p:cNvPr id="3074" name="Picture 2" descr="Image result for questioning clipart">
            <a:extLst>
              <a:ext uri="{FF2B5EF4-FFF2-40B4-BE49-F238E27FC236}">
                <a16:creationId xmlns:a16="http://schemas.microsoft.com/office/drawing/2014/main" id="{ACF0533C-25C8-4763-835F-7C6321B70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037" y="2216317"/>
            <a:ext cx="3209925"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91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80902C-CE87-4B86-BA7D-59DB16474403}"/>
              </a:ext>
            </a:extLst>
          </p:cNvPr>
          <p:cNvSpPr txBox="1"/>
          <p:nvPr/>
        </p:nvSpPr>
        <p:spPr>
          <a:xfrm>
            <a:off x="1378226" y="4329382"/>
            <a:ext cx="9435548" cy="2123658"/>
          </a:xfrm>
          <a:prstGeom prst="rect">
            <a:avLst/>
          </a:prstGeom>
          <a:noFill/>
        </p:spPr>
        <p:txBody>
          <a:bodyPr wrap="square" rtlCol="0">
            <a:spAutoFit/>
          </a:bodyPr>
          <a:lstStyle/>
          <a:p>
            <a:pPr algn="ctr"/>
            <a:r>
              <a:rPr lang="el-GR" sz="4400" dirty="0">
                <a:solidFill>
                  <a:schemeClr val="accent1">
                    <a:lumMod val="50000"/>
                  </a:schemeClr>
                </a:solidFill>
                <a:latin typeface="Times New Roman" panose="02020603050405020304" pitchFamily="18" charset="0"/>
                <a:cs typeface="Times New Roman" panose="02020603050405020304" pitchFamily="18" charset="0"/>
              </a:rPr>
              <a:t>Οι ελλειπτικές προτάσεις προσδίδουν μια πιο γρήγορη ροή στην ιστορία και επιταχύνουν την εξέλιξή της</a:t>
            </a:r>
            <a:endParaRPr lang="en-GB" sz="44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3074" name="Picture 2" descr="Image result for quickly clipart">
            <a:extLst>
              <a:ext uri="{FF2B5EF4-FFF2-40B4-BE49-F238E27FC236}">
                <a16:creationId xmlns:a16="http://schemas.microsoft.com/office/drawing/2014/main" id="{6A1793DB-9E02-452E-A9E3-D51CB1983D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2609" y="404960"/>
            <a:ext cx="4464217" cy="378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14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CD57-2BF1-4BC6-A8F3-B2372F9DF0E0}"/>
              </a:ext>
            </a:extLst>
          </p:cNvPr>
          <p:cNvSpPr>
            <a:spLocks noGrp="1"/>
          </p:cNvSpPr>
          <p:nvPr>
            <p:ph type="title"/>
          </p:nvPr>
        </p:nvSpPr>
        <p:spPr>
          <a:xfrm>
            <a:off x="1497496" y="365125"/>
            <a:ext cx="10416208" cy="1325563"/>
          </a:xfrm>
        </p:spPr>
        <p:txBody>
          <a:bodyPr>
            <a:normAutofit/>
          </a:bodyPr>
          <a:lstStyle/>
          <a:p>
            <a:r>
              <a:rPr lang="el-GR" sz="4000" dirty="0">
                <a:latin typeface="Century" panose="02040604050505020304" pitchFamily="18" charset="0"/>
              </a:rPr>
              <a:t>Τι παρατηρείτε στο πιο κάτω απόσπασμα;</a:t>
            </a:r>
            <a:endParaRPr lang="en-GB" sz="4000" dirty="0">
              <a:latin typeface="Century" panose="02040604050505020304" pitchFamily="18" charset="0"/>
            </a:endParaRPr>
          </a:p>
        </p:txBody>
      </p:sp>
      <p:sp>
        <p:nvSpPr>
          <p:cNvPr id="4" name="Oval 3">
            <a:extLst>
              <a:ext uri="{FF2B5EF4-FFF2-40B4-BE49-F238E27FC236}">
                <a16:creationId xmlns:a16="http://schemas.microsoft.com/office/drawing/2014/main" id="{D61B01AC-42D5-429C-B7CF-73B9E577BA15}"/>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4</a:t>
            </a:r>
          </a:p>
        </p:txBody>
      </p:sp>
      <p:sp>
        <p:nvSpPr>
          <p:cNvPr id="5" name="Content Placeholder 2">
            <a:extLst>
              <a:ext uri="{FF2B5EF4-FFF2-40B4-BE49-F238E27FC236}">
                <a16:creationId xmlns:a16="http://schemas.microsoft.com/office/drawing/2014/main" id="{A1E1CFF2-A6F1-4DA4-998F-1B375D22F132}"/>
              </a:ext>
            </a:extLst>
          </p:cNvPr>
          <p:cNvSpPr>
            <a:spLocks noGrp="1"/>
          </p:cNvSpPr>
          <p:nvPr>
            <p:ph idx="1"/>
          </p:nvPr>
        </p:nvSpPr>
        <p:spPr>
          <a:xfrm>
            <a:off x="762000" y="2064164"/>
            <a:ext cx="10515600" cy="1765714"/>
          </a:xfrm>
        </p:spPr>
        <p:txBody>
          <a:bodyPr>
            <a:noAutofit/>
          </a:bodyPr>
          <a:lstStyle/>
          <a:p>
            <a:pPr marL="0" indent="0" algn="just">
              <a:buNone/>
            </a:pPr>
            <a:r>
              <a:rPr lang="el-GR" sz="4000" dirty="0"/>
              <a:t>Έτρεξα στο δωμάτιό μου. Άκουγα γυαλικά να σπάνε, έπιπλα να μετακινούνται, φωνές. Έκλαιγα. Έκλαιγα περισσότερο από κάθε άλλη φορά. Εγώ έφταιγα. Έφταιγα εγώ και τώρα την πλήρωνε η μαμά. Δεν ήθελα να ακούσω άλλο. Έχωσα το κεφάλι μου κάτω από το μαξιλάρι κι έκλαιγα όσο δυνατά χρειαζόταν ώστε να ακούω μόνο το κλάμα μου. (Κεφ.7)</a:t>
            </a:r>
            <a:endParaRPr lang="en-GB" sz="4000" dirty="0"/>
          </a:p>
          <a:p>
            <a:pPr marL="0" indent="0" algn="just">
              <a:buNone/>
            </a:pPr>
            <a:endParaRPr lang="en-GB" sz="4000" dirty="0"/>
          </a:p>
        </p:txBody>
      </p:sp>
    </p:spTree>
    <p:extLst>
      <p:ext uri="{BB962C8B-B14F-4D97-AF65-F5344CB8AC3E}">
        <p14:creationId xmlns:p14="http://schemas.microsoft.com/office/powerpoint/2010/main" val="2697631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CD57-2BF1-4BC6-A8F3-B2372F9DF0E0}"/>
              </a:ext>
            </a:extLst>
          </p:cNvPr>
          <p:cNvSpPr>
            <a:spLocks noGrp="1"/>
          </p:cNvSpPr>
          <p:nvPr>
            <p:ph type="title"/>
          </p:nvPr>
        </p:nvSpPr>
        <p:spPr>
          <a:xfrm>
            <a:off x="1497496" y="365125"/>
            <a:ext cx="10416208" cy="1325563"/>
          </a:xfrm>
        </p:spPr>
        <p:txBody>
          <a:bodyPr>
            <a:normAutofit/>
          </a:bodyPr>
          <a:lstStyle/>
          <a:p>
            <a:r>
              <a:rPr lang="el-GR" sz="4000" dirty="0">
                <a:latin typeface="Century" panose="02040604050505020304" pitchFamily="18" charset="0"/>
              </a:rPr>
              <a:t>Τι παρατηρείτε στο πιο κάτω απόσπασμα;</a:t>
            </a:r>
            <a:endParaRPr lang="en-GB" sz="4000" dirty="0">
              <a:latin typeface="Century" panose="02040604050505020304" pitchFamily="18" charset="0"/>
            </a:endParaRPr>
          </a:p>
        </p:txBody>
      </p:sp>
      <p:sp>
        <p:nvSpPr>
          <p:cNvPr id="4" name="Oval 3">
            <a:extLst>
              <a:ext uri="{FF2B5EF4-FFF2-40B4-BE49-F238E27FC236}">
                <a16:creationId xmlns:a16="http://schemas.microsoft.com/office/drawing/2014/main" id="{D61B01AC-42D5-429C-B7CF-73B9E577BA15}"/>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4</a:t>
            </a:r>
          </a:p>
        </p:txBody>
      </p:sp>
      <p:sp>
        <p:nvSpPr>
          <p:cNvPr id="5" name="Content Placeholder 2">
            <a:extLst>
              <a:ext uri="{FF2B5EF4-FFF2-40B4-BE49-F238E27FC236}">
                <a16:creationId xmlns:a16="http://schemas.microsoft.com/office/drawing/2014/main" id="{A1E1CFF2-A6F1-4DA4-998F-1B375D22F132}"/>
              </a:ext>
            </a:extLst>
          </p:cNvPr>
          <p:cNvSpPr>
            <a:spLocks noGrp="1"/>
          </p:cNvSpPr>
          <p:nvPr>
            <p:ph idx="1"/>
          </p:nvPr>
        </p:nvSpPr>
        <p:spPr>
          <a:xfrm>
            <a:off x="762000" y="2064164"/>
            <a:ext cx="10515600" cy="1765714"/>
          </a:xfrm>
        </p:spPr>
        <p:txBody>
          <a:bodyPr>
            <a:noAutofit/>
          </a:bodyPr>
          <a:lstStyle/>
          <a:p>
            <a:pPr marL="0" indent="0" algn="just">
              <a:buNone/>
            </a:pPr>
            <a:r>
              <a:rPr lang="el-GR" sz="4000" dirty="0"/>
              <a:t>Έτρεξα στο δωμάτιό μου. Άκουγα γυαλικά να σπάνε, έπιπλα να μετακινούνται, φωνές. </a:t>
            </a:r>
            <a:r>
              <a:rPr lang="el-GR" sz="4000" b="1" dirty="0">
                <a:solidFill>
                  <a:srgbClr val="FF6600"/>
                </a:solidFill>
              </a:rPr>
              <a:t>Έκλαιγα. Έκλαιγα</a:t>
            </a:r>
            <a:r>
              <a:rPr lang="el-GR" sz="4000" dirty="0"/>
              <a:t> περισσότερο από κάθε άλλη φορά. </a:t>
            </a:r>
            <a:r>
              <a:rPr lang="el-GR" sz="4000" b="1" dirty="0">
                <a:solidFill>
                  <a:srgbClr val="FF6600"/>
                </a:solidFill>
              </a:rPr>
              <a:t>Εγώ έφταιγα. Έφταιγα εγώ </a:t>
            </a:r>
            <a:r>
              <a:rPr lang="el-GR" sz="4000" dirty="0"/>
              <a:t>και τώρα την πλήρωνε η μαμά. Δεν ήθελα </a:t>
            </a:r>
            <a:r>
              <a:rPr lang="el-GR" sz="4000" b="1" dirty="0">
                <a:solidFill>
                  <a:srgbClr val="FF6600"/>
                </a:solidFill>
              </a:rPr>
              <a:t>να ακούσω </a:t>
            </a:r>
            <a:r>
              <a:rPr lang="el-GR" sz="4000" dirty="0"/>
              <a:t>άλλο. Έχωσα το κεφάλι μου κάτω από το μαξιλάρι κι έκλαιγα όσο δυνατά χρειαζόταν ώστε </a:t>
            </a:r>
            <a:r>
              <a:rPr lang="el-GR" sz="4000" b="1" dirty="0">
                <a:solidFill>
                  <a:srgbClr val="FF6600"/>
                </a:solidFill>
              </a:rPr>
              <a:t>να ακούω </a:t>
            </a:r>
            <a:r>
              <a:rPr lang="el-GR" sz="4000" dirty="0"/>
              <a:t>μόνο το κλάμα μου. (Κεφ.7)</a:t>
            </a:r>
            <a:endParaRPr lang="en-GB" sz="4000" dirty="0"/>
          </a:p>
          <a:p>
            <a:pPr marL="0" indent="0" algn="just">
              <a:buNone/>
            </a:pPr>
            <a:endParaRPr lang="en-GB" sz="4000" dirty="0"/>
          </a:p>
        </p:txBody>
      </p:sp>
    </p:spTree>
    <p:extLst>
      <p:ext uri="{BB962C8B-B14F-4D97-AF65-F5344CB8AC3E}">
        <p14:creationId xmlns:p14="http://schemas.microsoft.com/office/powerpoint/2010/main" val="4282635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3179-A585-4EE8-B6DD-F98BEBB7BE54}"/>
              </a:ext>
            </a:extLst>
          </p:cNvPr>
          <p:cNvSpPr>
            <a:spLocks noGrp="1"/>
          </p:cNvSpPr>
          <p:nvPr>
            <p:ph type="title"/>
          </p:nvPr>
        </p:nvSpPr>
        <p:spPr>
          <a:xfrm>
            <a:off x="838200" y="351873"/>
            <a:ext cx="10515600" cy="1325563"/>
          </a:xfrm>
        </p:spPr>
        <p:txBody>
          <a:bodyPr/>
          <a:lstStyle/>
          <a:p>
            <a:pPr algn="ctr"/>
            <a:r>
              <a:rPr lang="el-GR" b="1" dirty="0">
                <a:solidFill>
                  <a:schemeClr val="accent1">
                    <a:lumMod val="75000"/>
                  </a:schemeClr>
                </a:solidFill>
                <a:latin typeface="Century Schoolbook" panose="02040604050505020304" pitchFamily="18" charset="0"/>
              </a:rPr>
              <a:t>δ’ τεχνική: Αναδίπλωση</a:t>
            </a:r>
            <a:endParaRPr lang="en-GB" b="1" dirty="0">
              <a:solidFill>
                <a:schemeClr val="accent1">
                  <a:lumMod val="75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B888E32E-DDE1-48BE-B1E4-F14EA978C36D}"/>
              </a:ext>
            </a:extLst>
          </p:cNvPr>
          <p:cNvSpPr>
            <a:spLocks noGrp="1"/>
          </p:cNvSpPr>
          <p:nvPr>
            <p:ph idx="1"/>
          </p:nvPr>
        </p:nvSpPr>
        <p:spPr/>
        <p:txBody>
          <a:bodyPr/>
          <a:lstStyle/>
          <a:p>
            <a:pPr marL="0" indent="0" algn="ctr">
              <a:buNone/>
            </a:pPr>
            <a:r>
              <a:rPr lang="el-GR" sz="3600" dirty="0"/>
              <a:t>Η τελευταία λέξη μιας πρότασης επαναλαμβάνεται στην αρχή της επόμενης.</a:t>
            </a:r>
          </a:p>
        </p:txBody>
      </p:sp>
      <p:pic>
        <p:nvPicPr>
          <p:cNvPr id="5" name="Picture 2" descr="Image result for fold clipart">
            <a:extLst>
              <a:ext uri="{FF2B5EF4-FFF2-40B4-BE49-F238E27FC236}">
                <a16:creationId xmlns:a16="http://schemas.microsoft.com/office/drawing/2014/main" id="{597ACECF-8B07-4147-ABC1-4C0D843FB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2637" y="3697358"/>
            <a:ext cx="3304041" cy="3160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619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BCC67D-5FC2-4BB1-91F0-958205959D4D}"/>
              </a:ext>
            </a:extLst>
          </p:cNvPr>
          <p:cNvSpPr>
            <a:spLocks noGrp="1"/>
          </p:cNvSpPr>
          <p:nvPr>
            <p:ph idx="1"/>
          </p:nvPr>
        </p:nvSpPr>
        <p:spPr>
          <a:xfrm>
            <a:off x="639417" y="818460"/>
            <a:ext cx="10515600" cy="1765714"/>
          </a:xfrm>
        </p:spPr>
        <p:txBody>
          <a:bodyPr>
            <a:noAutofit/>
          </a:bodyPr>
          <a:lstStyle/>
          <a:p>
            <a:pPr marL="0" indent="0" algn="just">
              <a:buNone/>
            </a:pPr>
            <a:r>
              <a:rPr lang="el-GR" sz="3200" b="1" dirty="0"/>
              <a:t>Παράδειγμα 1</a:t>
            </a:r>
          </a:p>
          <a:p>
            <a:pPr marL="0" indent="0" algn="just">
              <a:buNone/>
            </a:pPr>
            <a:r>
              <a:rPr lang="el-GR" sz="3200" dirty="0"/>
              <a:t>Ντράπηκα. Για εκείνον που δεν ήξερε άλλο τρόπο από το ξύλο. Για τη μαμά που δεχόταν να κρατάει φυλαγμένη πίσω από τέσσερις τοίχους τέτοια αδικία. Ντράπηκα και </a:t>
            </a:r>
            <a:r>
              <a:rPr lang="el-GR" sz="3200" b="1" dirty="0">
                <a:solidFill>
                  <a:schemeClr val="accent1">
                    <a:lumMod val="50000"/>
                  </a:schemeClr>
                </a:solidFill>
                <a:effectLst>
                  <a:outerShdw blurRad="38100" dist="38100" dir="2700000" algn="tl">
                    <a:srgbClr val="000000">
                      <a:alpha val="43137"/>
                    </a:srgbClr>
                  </a:outerShdw>
                </a:effectLst>
              </a:rPr>
              <a:t>για μένα</a:t>
            </a:r>
            <a:r>
              <a:rPr lang="el-GR" sz="3200" dirty="0"/>
              <a:t>. </a:t>
            </a:r>
            <a:r>
              <a:rPr lang="el-GR" sz="3200" b="1" dirty="0">
                <a:solidFill>
                  <a:schemeClr val="accent1">
                    <a:lumMod val="50000"/>
                  </a:schemeClr>
                </a:solidFill>
                <a:effectLst>
                  <a:outerShdw blurRad="38100" dist="38100" dir="2700000" algn="tl">
                    <a:srgbClr val="000000">
                      <a:alpha val="43137"/>
                    </a:srgbClr>
                  </a:outerShdw>
                </a:effectLst>
              </a:rPr>
              <a:t>Για μένα </a:t>
            </a:r>
            <a:r>
              <a:rPr lang="el-GR" sz="3200" b="1" dirty="0">
                <a:solidFill>
                  <a:schemeClr val="accent6">
                    <a:lumMod val="50000"/>
                  </a:schemeClr>
                </a:solidFill>
                <a:effectLst>
                  <a:outerShdw blurRad="38100" dist="38100" dir="2700000" algn="tl">
                    <a:srgbClr val="000000">
                      <a:alpha val="43137"/>
                    </a:srgbClr>
                  </a:outerShdw>
                </a:effectLst>
              </a:rPr>
              <a:t>που τον αγαπούσα</a:t>
            </a:r>
            <a:r>
              <a:rPr lang="el-GR" sz="3200" dirty="0"/>
              <a:t>. </a:t>
            </a:r>
            <a:r>
              <a:rPr lang="el-GR" sz="3200" b="1" dirty="0">
                <a:solidFill>
                  <a:schemeClr val="accent6">
                    <a:lumMod val="50000"/>
                  </a:schemeClr>
                </a:solidFill>
                <a:effectLst>
                  <a:outerShdw blurRad="38100" dist="38100" dir="2700000" algn="tl">
                    <a:srgbClr val="000000">
                      <a:alpha val="43137"/>
                    </a:srgbClr>
                  </a:outerShdw>
                </a:effectLst>
              </a:rPr>
              <a:t>Που τον αγαπούσα </a:t>
            </a:r>
            <a:r>
              <a:rPr lang="el-GR" sz="3200" dirty="0"/>
              <a:t>ακόμα και τις φορές που τον μισούσα. (Κεφ.9)</a:t>
            </a:r>
            <a:endParaRPr lang="en-GB" sz="3200" dirty="0"/>
          </a:p>
          <a:p>
            <a:pPr marL="0" indent="0" algn="just">
              <a:buNone/>
            </a:pPr>
            <a:endParaRPr lang="en-GB" sz="3200" dirty="0"/>
          </a:p>
        </p:txBody>
      </p:sp>
    </p:spTree>
    <p:extLst>
      <p:ext uri="{BB962C8B-B14F-4D97-AF65-F5344CB8AC3E}">
        <p14:creationId xmlns:p14="http://schemas.microsoft.com/office/powerpoint/2010/main" val="2477997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4FF5F1-09E0-4FCE-BC4F-82594989C0CD}"/>
              </a:ext>
            </a:extLst>
          </p:cNvPr>
          <p:cNvPicPr>
            <a:picLocks noChangeAspect="1"/>
          </p:cNvPicPr>
          <p:nvPr/>
        </p:nvPicPr>
        <p:blipFill rotWithShape="1">
          <a:blip r:embed="rId2"/>
          <a:srcRect l="27943" t="25580" r="27177" b="9657"/>
          <a:stretch/>
        </p:blipFill>
        <p:spPr>
          <a:xfrm>
            <a:off x="1814050" y="78611"/>
            <a:ext cx="8259097" cy="6700777"/>
          </a:xfrm>
          <a:prstGeom prst="rect">
            <a:avLst/>
          </a:prstGeom>
        </p:spPr>
      </p:pic>
    </p:spTree>
    <p:extLst>
      <p:ext uri="{BB962C8B-B14F-4D97-AF65-F5344CB8AC3E}">
        <p14:creationId xmlns:p14="http://schemas.microsoft.com/office/powerpoint/2010/main" val="1772418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D97B7B7-D9B4-404D-8283-748AC02C3ACE}"/>
              </a:ext>
            </a:extLst>
          </p:cNvPr>
          <p:cNvSpPr txBox="1">
            <a:spLocks/>
          </p:cNvSpPr>
          <p:nvPr/>
        </p:nvSpPr>
        <p:spPr>
          <a:xfrm>
            <a:off x="838200" y="1663286"/>
            <a:ext cx="10515600" cy="17657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200" b="1" dirty="0"/>
              <a:t>Παράδειγμα 2</a:t>
            </a:r>
          </a:p>
          <a:p>
            <a:pPr marL="0" indent="0" algn="just">
              <a:buFont typeface="Arial" panose="020B0604020202020204" pitchFamily="34" charset="0"/>
              <a:buNone/>
            </a:pPr>
            <a:r>
              <a:rPr lang="el-GR" sz="3200" dirty="0"/>
              <a:t>Δεν έλεγα </a:t>
            </a:r>
            <a:r>
              <a:rPr lang="el-GR" sz="3200" b="1" dirty="0">
                <a:solidFill>
                  <a:srgbClr val="FF3399"/>
                </a:solidFill>
                <a:effectLst>
                  <a:outerShdw blurRad="38100" dist="38100" dir="2700000" algn="tl">
                    <a:srgbClr val="000000">
                      <a:alpha val="43137"/>
                    </a:srgbClr>
                  </a:outerShdw>
                </a:effectLst>
              </a:rPr>
              <a:t>τίποτα</a:t>
            </a:r>
            <a:r>
              <a:rPr lang="el-GR" sz="3200" dirty="0"/>
              <a:t>. </a:t>
            </a:r>
            <a:r>
              <a:rPr lang="el-GR" sz="3200" b="1" dirty="0">
                <a:solidFill>
                  <a:srgbClr val="FFC000"/>
                </a:solidFill>
                <a:effectLst>
                  <a:outerShdw blurRad="38100" dist="38100" dir="2700000" algn="tl">
                    <a:srgbClr val="000000">
                      <a:alpha val="43137"/>
                    </a:srgbClr>
                  </a:outerShdw>
                </a:effectLst>
              </a:rPr>
              <a:t>Ένιωθα</a:t>
            </a:r>
            <a:r>
              <a:rPr lang="el-GR" sz="3200" dirty="0"/>
              <a:t> κενή. </a:t>
            </a:r>
            <a:r>
              <a:rPr lang="el-GR" sz="3200" b="1" dirty="0">
                <a:solidFill>
                  <a:srgbClr val="FFC000"/>
                </a:solidFill>
                <a:effectLst>
                  <a:outerShdw blurRad="38100" dist="38100" dir="2700000" algn="tl">
                    <a:srgbClr val="000000">
                      <a:alpha val="43137"/>
                    </a:srgbClr>
                  </a:outerShdw>
                </a:effectLst>
              </a:rPr>
              <a:t>Δεν ένιωθα </a:t>
            </a:r>
            <a:r>
              <a:rPr lang="el-GR" sz="3200" b="1" dirty="0">
                <a:solidFill>
                  <a:srgbClr val="FF3399"/>
                </a:solidFill>
                <a:effectLst>
                  <a:outerShdw blurRad="38100" dist="38100" dir="2700000" algn="tl">
                    <a:srgbClr val="000000">
                      <a:alpha val="43137"/>
                    </a:srgbClr>
                  </a:outerShdw>
                </a:effectLst>
              </a:rPr>
              <a:t>τίποτα</a:t>
            </a:r>
            <a:r>
              <a:rPr lang="el-GR" sz="3200" dirty="0"/>
              <a:t>. ‘</a:t>
            </a:r>
            <a:r>
              <a:rPr lang="el-GR" sz="3200" dirty="0" err="1"/>
              <a:t>Ηταν</a:t>
            </a:r>
            <a:r>
              <a:rPr lang="el-GR" sz="3200" dirty="0"/>
              <a:t> σαν να μην το </a:t>
            </a:r>
            <a:r>
              <a:rPr lang="el-GR" sz="3200" b="1" dirty="0">
                <a:solidFill>
                  <a:schemeClr val="accent5"/>
                </a:solidFill>
                <a:effectLst>
                  <a:outerShdw blurRad="38100" dist="38100" dir="2700000" algn="tl">
                    <a:srgbClr val="000000">
                      <a:alpha val="43137"/>
                    </a:srgbClr>
                  </a:outerShdw>
                </a:effectLst>
              </a:rPr>
              <a:t>ζούσα</a:t>
            </a:r>
            <a:r>
              <a:rPr lang="el-GR" sz="3200" dirty="0"/>
              <a:t> εγώ όλο αυτό. Σαν να ήταν η </a:t>
            </a:r>
            <a:r>
              <a:rPr lang="el-GR" sz="3200" b="1" dirty="0">
                <a:solidFill>
                  <a:schemeClr val="accent5"/>
                </a:solidFill>
                <a:effectLst>
                  <a:outerShdw blurRad="38100" dist="38100" dir="2700000" algn="tl">
                    <a:srgbClr val="000000">
                      <a:alpha val="43137"/>
                    </a:srgbClr>
                  </a:outerShdw>
                </a:effectLst>
              </a:rPr>
              <a:t>ζωή</a:t>
            </a:r>
            <a:r>
              <a:rPr lang="el-GR" sz="3200" dirty="0"/>
              <a:t> κάποιας άλλης και την παρακολουθούσα από μια γωνιά στο σαλόνι. (Κεφ.9)</a:t>
            </a:r>
            <a:endParaRPr lang="en-GB" sz="3200" dirty="0"/>
          </a:p>
          <a:p>
            <a:pPr marL="0" indent="0" algn="just">
              <a:buFont typeface="Arial" panose="020B0604020202020204" pitchFamily="34" charset="0"/>
              <a:buNone/>
            </a:pPr>
            <a:endParaRPr lang="en-GB" sz="3200" dirty="0"/>
          </a:p>
        </p:txBody>
      </p:sp>
    </p:spTree>
    <p:extLst>
      <p:ext uri="{BB962C8B-B14F-4D97-AF65-F5344CB8AC3E}">
        <p14:creationId xmlns:p14="http://schemas.microsoft.com/office/powerpoint/2010/main" val="3108566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1BE6-10CE-454E-860A-86F87CE7C7AA}"/>
              </a:ext>
            </a:extLst>
          </p:cNvPr>
          <p:cNvSpPr>
            <a:spLocks noGrp="1"/>
          </p:cNvSpPr>
          <p:nvPr>
            <p:ph type="title"/>
          </p:nvPr>
        </p:nvSpPr>
        <p:spPr>
          <a:xfrm>
            <a:off x="2093844" y="395776"/>
            <a:ext cx="8534400" cy="1325563"/>
          </a:xfrm>
        </p:spPr>
        <p:txBody>
          <a:bodyPr/>
          <a:lstStyle/>
          <a:p>
            <a:r>
              <a:rPr lang="el-GR"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δ’ τεχνική: Αναδίπλωση</a:t>
            </a:r>
            <a:endParaRPr lang="en-GB"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D25D240-C615-43F3-9E56-5E770D11E731}"/>
              </a:ext>
            </a:extLst>
          </p:cNvPr>
          <p:cNvSpPr/>
          <p:nvPr/>
        </p:nvSpPr>
        <p:spPr>
          <a:xfrm>
            <a:off x="1418543" y="1480063"/>
            <a:ext cx="11121896" cy="646331"/>
          </a:xfrm>
          <a:prstGeom prst="rect">
            <a:avLst/>
          </a:prstGeom>
        </p:spPr>
        <p:txBody>
          <a:bodyPr wrap="square">
            <a:spAutoFit/>
          </a:bodyPr>
          <a:lstStyle/>
          <a:p>
            <a:pPr algn="just"/>
            <a:r>
              <a:rPr lang="el-GR" sz="3600" b="1" dirty="0">
                <a:latin typeface="Times New Roman" panose="02020603050405020304" pitchFamily="18" charset="0"/>
                <a:cs typeface="Times New Roman" panose="02020603050405020304" pitchFamily="18" charset="0"/>
              </a:rPr>
              <a:t>Γιατί η συγγραφέας επιλέγει αυτήν τη μέθοδο;</a:t>
            </a:r>
          </a:p>
        </p:txBody>
      </p:sp>
      <p:pic>
        <p:nvPicPr>
          <p:cNvPr id="3074" name="Picture 2" descr="Image result for questioning clipart">
            <a:extLst>
              <a:ext uri="{FF2B5EF4-FFF2-40B4-BE49-F238E27FC236}">
                <a16:creationId xmlns:a16="http://schemas.microsoft.com/office/drawing/2014/main" id="{ACF0533C-25C8-4763-835F-7C6321B70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037" y="2216317"/>
            <a:ext cx="3209925"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39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0BCA58-5C12-4651-A16F-6698BBEB7E8A}"/>
              </a:ext>
            </a:extLst>
          </p:cNvPr>
          <p:cNvSpPr txBox="1"/>
          <p:nvPr/>
        </p:nvSpPr>
        <p:spPr>
          <a:xfrm>
            <a:off x="622852" y="4518992"/>
            <a:ext cx="10164418" cy="1323439"/>
          </a:xfrm>
          <a:prstGeom prst="rect">
            <a:avLst/>
          </a:prstGeom>
          <a:noFill/>
        </p:spPr>
        <p:txBody>
          <a:bodyPr wrap="square" rtlCol="0">
            <a:spAutoFit/>
          </a:bodyPr>
          <a:lstStyle/>
          <a:p>
            <a:pPr algn="ctr"/>
            <a:r>
              <a:rPr lang="el-GR" sz="4000" dirty="0">
                <a:solidFill>
                  <a:schemeClr val="accent1">
                    <a:lumMod val="50000"/>
                  </a:schemeClr>
                </a:solidFill>
              </a:rPr>
              <a:t>Η αναδίπλωση δίνει ένταση και έμφαση στις λέξεις</a:t>
            </a:r>
            <a:endParaRPr lang="en-GB" sz="4000" dirty="0">
              <a:solidFill>
                <a:schemeClr val="accent1">
                  <a:lumMod val="50000"/>
                </a:schemeClr>
              </a:solidFill>
            </a:endParaRPr>
          </a:p>
        </p:txBody>
      </p:sp>
      <p:pic>
        <p:nvPicPr>
          <p:cNvPr id="5122" name="Picture 2" descr="Image result for words clipart animation">
            <a:extLst>
              <a:ext uri="{FF2B5EF4-FFF2-40B4-BE49-F238E27FC236}">
                <a16:creationId xmlns:a16="http://schemas.microsoft.com/office/drawing/2014/main" id="{51A907C9-3A6B-4C33-A134-076CF6F8358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15967" y="1549262"/>
            <a:ext cx="4762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249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ABB4-E38B-482A-B407-3017F523EB05}"/>
              </a:ext>
            </a:extLst>
          </p:cNvPr>
          <p:cNvSpPr>
            <a:spLocks noGrp="1"/>
          </p:cNvSpPr>
          <p:nvPr>
            <p:ph type="title"/>
          </p:nvPr>
        </p:nvSpPr>
        <p:spPr>
          <a:xfrm>
            <a:off x="1683026" y="365125"/>
            <a:ext cx="9670774" cy="1325563"/>
          </a:xfrm>
        </p:spPr>
        <p:txBody>
          <a:bodyPr/>
          <a:lstStyle/>
          <a:p>
            <a:pPr algn="ctr"/>
            <a:r>
              <a:rPr lang="el-GR" b="1" dirty="0">
                <a:solidFill>
                  <a:schemeClr val="accent1">
                    <a:lumMod val="50000"/>
                  </a:schemeClr>
                </a:solidFill>
                <a:effectLst>
                  <a:outerShdw blurRad="38100" dist="38100" dir="2700000" algn="tl">
                    <a:srgbClr val="000000">
                      <a:alpha val="43137"/>
                    </a:srgbClr>
                  </a:outerShdw>
                </a:effectLst>
                <a:latin typeface="+mn-lt"/>
              </a:rPr>
              <a:t>ε’ τεχνική: Ερωτήματα</a:t>
            </a:r>
            <a:endParaRPr lang="en-GB" b="1" dirty="0">
              <a:solidFill>
                <a:schemeClr val="accent1">
                  <a:lumMod val="50000"/>
                </a:schemeClr>
              </a:solidFill>
              <a:effectLst>
                <a:outerShdw blurRad="38100" dist="38100" dir="2700000" algn="tl">
                  <a:srgbClr val="000000">
                    <a:alpha val="43137"/>
                  </a:srgbClr>
                </a:outerShdw>
              </a:effectLst>
              <a:latin typeface="+mn-lt"/>
            </a:endParaRPr>
          </a:p>
        </p:txBody>
      </p:sp>
      <p:sp>
        <p:nvSpPr>
          <p:cNvPr id="3" name="Content Placeholder 2">
            <a:extLst>
              <a:ext uri="{FF2B5EF4-FFF2-40B4-BE49-F238E27FC236}">
                <a16:creationId xmlns:a16="http://schemas.microsoft.com/office/drawing/2014/main" id="{63A75D7B-B130-4422-B6B3-116CFE552F6B}"/>
              </a:ext>
            </a:extLst>
          </p:cNvPr>
          <p:cNvSpPr>
            <a:spLocks noGrp="1"/>
          </p:cNvSpPr>
          <p:nvPr>
            <p:ph idx="1"/>
          </p:nvPr>
        </p:nvSpPr>
        <p:spPr>
          <a:xfrm>
            <a:off x="838200" y="1825625"/>
            <a:ext cx="10515600" cy="1818723"/>
          </a:xfrm>
        </p:spPr>
        <p:txBody>
          <a:bodyPr>
            <a:normAutofit/>
          </a:bodyPr>
          <a:lstStyle/>
          <a:p>
            <a:pPr marL="0" indent="0">
              <a:buNone/>
            </a:pPr>
            <a:r>
              <a:rPr lang="el-GR" sz="3600" b="1" dirty="0"/>
              <a:t>Παραδείγματα:</a:t>
            </a:r>
            <a:endParaRPr lang="en-GB" sz="3600" b="1" dirty="0"/>
          </a:p>
          <a:p>
            <a:r>
              <a:rPr lang="el-GR" sz="3600" b="1" dirty="0">
                <a:solidFill>
                  <a:srgbClr val="FF6600"/>
                </a:solidFill>
              </a:rPr>
              <a:t>Γιατί έπρεπε πάντα να κάνω κάτι άλλο από αυτό που ήθελα πραγματικά;</a:t>
            </a:r>
          </a:p>
          <a:p>
            <a:pPr marL="0" indent="0">
              <a:buNone/>
            </a:pPr>
            <a:endParaRPr lang="en-GB" sz="3600" b="1" dirty="0"/>
          </a:p>
        </p:txBody>
      </p:sp>
      <p:sp>
        <p:nvSpPr>
          <p:cNvPr id="4" name="Oval 3">
            <a:extLst>
              <a:ext uri="{FF2B5EF4-FFF2-40B4-BE49-F238E27FC236}">
                <a16:creationId xmlns:a16="http://schemas.microsoft.com/office/drawing/2014/main" id="{B14FB968-4B90-4D12-A1B9-3B211E599B9D}"/>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dirty="0"/>
              <a:t>5</a:t>
            </a:r>
            <a:endParaRPr lang="en-GB" sz="4000" dirty="0"/>
          </a:p>
        </p:txBody>
      </p:sp>
      <p:pic>
        <p:nvPicPr>
          <p:cNvPr id="1028" name="Picture 4" descr="Image result for questioning clipart">
            <a:extLst>
              <a:ext uri="{FF2B5EF4-FFF2-40B4-BE49-F238E27FC236}">
                <a16:creationId xmlns:a16="http://schemas.microsoft.com/office/drawing/2014/main" id="{585DF9AA-93F7-434C-BC41-F76E5DE38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4126" y="129623"/>
            <a:ext cx="1838325" cy="24860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AA30B847-DF3E-42D5-9D45-605B27706FE1}"/>
              </a:ext>
            </a:extLst>
          </p:cNvPr>
          <p:cNvSpPr txBox="1">
            <a:spLocks/>
          </p:cNvSpPr>
          <p:nvPr/>
        </p:nvSpPr>
        <p:spPr>
          <a:xfrm>
            <a:off x="1683026" y="3952600"/>
            <a:ext cx="10515600" cy="1175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sz="3600" b="1" dirty="0">
                <a:solidFill>
                  <a:schemeClr val="accent6">
                    <a:lumMod val="50000"/>
                  </a:schemeClr>
                </a:solidFill>
              </a:rPr>
              <a:t>Γιατί έπρεπε πάντα να καταπιέζομαι και να κρύβω τις αληθινές μου επιθυμίες;</a:t>
            </a:r>
          </a:p>
          <a:p>
            <a:pPr marL="0" indent="0">
              <a:buFont typeface="Arial" panose="020B0604020202020204" pitchFamily="34" charset="0"/>
              <a:buNone/>
            </a:pPr>
            <a:endParaRPr lang="en-GB" sz="3600" b="1" dirty="0"/>
          </a:p>
        </p:txBody>
      </p:sp>
    </p:spTree>
    <p:extLst>
      <p:ext uri="{BB962C8B-B14F-4D97-AF65-F5344CB8AC3E}">
        <p14:creationId xmlns:p14="http://schemas.microsoft.com/office/powerpoint/2010/main" val="2229255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881075C-7C9F-4D9F-BDDB-2A2B8FD67906}"/>
              </a:ext>
            </a:extLst>
          </p:cNvPr>
          <p:cNvPicPr>
            <a:picLocks noChangeAspect="1"/>
          </p:cNvPicPr>
          <p:nvPr/>
        </p:nvPicPr>
        <p:blipFill rotWithShape="1">
          <a:blip r:embed="rId2">
            <a:alphaModFix amt="50000"/>
            <a:extLst/>
          </a:blip>
          <a:srcRect b="3017"/>
          <a:stretch/>
        </p:blipFill>
        <p:spPr>
          <a:xfrm>
            <a:off x="20" y="1"/>
            <a:ext cx="12191980" cy="6857999"/>
          </a:xfrm>
          <a:prstGeom prst="rect">
            <a:avLst/>
          </a:prstGeom>
        </p:spPr>
      </p:pic>
      <p:sp>
        <p:nvSpPr>
          <p:cNvPr id="2" name="Title 1">
            <a:extLst>
              <a:ext uri="{FF2B5EF4-FFF2-40B4-BE49-F238E27FC236}">
                <a16:creationId xmlns:a16="http://schemas.microsoft.com/office/drawing/2014/main" id="{713A098D-AB1E-48D2-8C45-84E6A97BE003}"/>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a:solidFill>
                  <a:srgbClr val="FFFFFF"/>
                </a:solidFill>
                <a:effectLst>
                  <a:outerShdw blurRad="38100" dist="38100" dir="2700000" algn="tl">
                    <a:srgbClr val="000000">
                      <a:alpha val="43137"/>
                    </a:srgbClr>
                  </a:outerShdw>
                </a:effectLst>
              </a:rPr>
              <a:t>Τα τρία μεγάλα ερωτήματα</a:t>
            </a:r>
          </a:p>
        </p:txBody>
      </p:sp>
      <p:sp>
        <p:nvSpPr>
          <p:cNvPr id="3" name="Content Placeholder 2">
            <a:extLst>
              <a:ext uri="{FF2B5EF4-FFF2-40B4-BE49-F238E27FC236}">
                <a16:creationId xmlns:a16="http://schemas.microsoft.com/office/drawing/2014/main" id="{DA7E3807-A566-49FD-AA43-83397E645273}"/>
              </a:ext>
            </a:extLst>
          </p:cNvPr>
          <p:cNvSpPr>
            <a:spLocks noGrp="1"/>
          </p:cNvSpPr>
          <p:nvPr>
            <p:ph idx="1"/>
          </p:nvPr>
        </p:nvSpPr>
        <p:spPr>
          <a:xfrm>
            <a:off x="850232" y="4159404"/>
            <a:ext cx="10363200" cy="1098395"/>
          </a:xfrm>
        </p:spPr>
        <p:txBody>
          <a:bodyPr vert="horz" lIns="91440" tIns="45720" rIns="91440" bIns="45720" rtlCol="0">
            <a:noAutofit/>
          </a:bodyPr>
          <a:lstStyle/>
          <a:p>
            <a:pPr marL="0" indent="0" algn="ctr">
              <a:buNone/>
            </a:pPr>
            <a:r>
              <a:rPr lang="en-US" sz="4400" dirty="0" err="1">
                <a:solidFill>
                  <a:srgbClr val="FFFFFF"/>
                </a:solidFill>
              </a:rPr>
              <a:t>Αν</a:t>
            </a:r>
            <a:r>
              <a:rPr lang="en-US" sz="4400" dirty="0">
                <a:solidFill>
                  <a:srgbClr val="FFFFFF"/>
                </a:solidFill>
              </a:rPr>
              <a:t> </a:t>
            </a:r>
            <a:r>
              <a:rPr lang="en-US" sz="4400" dirty="0" err="1">
                <a:solidFill>
                  <a:srgbClr val="FFFFFF"/>
                </a:solidFill>
              </a:rPr>
              <a:t>ήσουν</a:t>
            </a:r>
            <a:r>
              <a:rPr lang="en-US" sz="4400" dirty="0">
                <a:solidFill>
                  <a:srgbClr val="FFFFFF"/>
                </a:solidFill>
              </a:rPr>
              <a:t> </a:t>
            </a:r>
            <a:r>
              <a:rPr lang="en-US" sz="4400" dirty="0" err="1">
                <a:solidFill>
                  <a:srgbClr val="FFFFFF"/>
                </a:solidFill>
              </a:rPr>
              <a:t>στη</a:t>
            </a:r>
            <a:r>
              <a:rPr lang="en-US" sz="4400" dirty="0">
                <a:solidFill>
                  <a:srgbClr val="FFFFFF"/>
                </a:solidFill>
              </a:rPr>
              <a:t> </a:t>
            </a:r>
            <a:r>
              <a:rPr lang="en-US" sz="4400" dirty="0" err="1">
                <a:solidFill>
                  <a:srgbClr val="FFFFFF"/>
                </a:solidFill>
              </a:rPr>
              <a:t>θέση</a:t>
            </a:r>
            <a:r>
              <a:rPr lang="en-US" sz="4400" dirty="0">
                <a:solidFill>
                  <a:srgbClr val="FFFFFF"/>
                </a:solidFill>
              </a:rPr>
              <a:t> </a:t>
            </a:r>
            <a:r>
              <a:rPr lang="en-US" sz="4400" dirty="0" err="1">
                <a:solidFill>
                  <a:srgbClr val="FFFFFF"/>
                </a:solidFill>
              </a:rPr>
              <a:t>του</a:t>
            </a:r>
            <a:r>
              <a:rPr lang="en-US" sz="4400" dirty="0">
                <a:solidFill>
                  <a:srgbClr val="FFFFFF"/>
                </a:solidFill>
              </a:rPr>
              <a:t> </a:t>
            </a:r>
            <a:r>
              <a:rPr lang="en-US" sz="4400" dirty="0" err="1">
                <a:solidFill>
                  <a:srgbClr val="FFFFFF"/>
                </a:solidFill>
              </a:rPr>
              <a:t>κοριτσιού</a:t>
            </a:r>
            <a:r>
              <a:rPr lang="en-US" sz="4400" dirty="0">
                <a:solidFill>
                  <a:srgbClr val="FFFFFF"/>
                </a:solidFill>
              </a:rPr>
              <a:t>, π</a:t>
            </a:r>
            <a:r>
              <a:rPr lang="en-US" sz="4400" dirty="0" err="1">
                <a:solidFill>
                  <a:srgbClr val="FFFFFF"/>
                </a:solidFill>
              </a:rPr>
              <a:t>οι</a:t>
            </a:r>
            <a:r>
              <a:rPr lang="en-US" sz="4400" dirty="0">
                <a:solidFill>
                  <a:srgbClr val="FFFFFF"/>
                </a:solidFill>
              </a:rPr>
              <a:t>α τρία μεγάλα ερωτήματα θα σε βασάνιζαν;</a:t>
            </a:r>
          </a:p>
        </p:txBody>
      </p:sp>
    </p:spTree>
    <p:extLst>
      <p:ext uri="{BB962C8B-B14F-4D97-AF65-F5344CB8AC3E}">
        <p14:creationId xmlns:p14="http://schemas.microsoft.com/office/powerpoint/2010/main" val="3789271576"/>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E4BDF5-468A-4B42-84B3-28D3D51D3F18}"/>
              </a:ext>
            </a:extLst>
          </p:cNvPr>
          <p:cNvPicPr>
            <a:picLocks noChangeAspect="1"/>
          </p:cNvPicPr>
          <p:nvPr/>
        </p:nvPicPr>
        <p:blipFill rotWithShape="1">
          <a:blip r:embed="rId2"/>
          <a:srcRect l="20565" t="24503" r="20282" b="10088"/>
          <a:stretch/>
        </p:blipFill>
        <p:spPr>
          <a:xfrm>
            <a:off x="766916" y="162231"/>
            <a:ext cx="10368116" cy="6445619"/>
          </a:xfrm>
          <a:prstGeom prst="rect">
            <a:avLst/>
          </a:prstGeom>
        </p:spPr>
      </p:pic>
    </p:spTree>
    <p:extLst>
      <p:ext uri="{BB962C8B-B14F-4D97-AF65-F5344CB8AC3E}">
        <p14:creationId xmlns:p14="http://schemas.microsoft.com/office/powerpoint/2010/main" val="1776887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C6FC-2F9B-4809-8676-2FC2F15866C7}"/>
              </a:ext>
            </a:extLst>
          </p:cNvPr>
          <p:cNvSpPr>
            <a:spLocks noGrp="1"/>
          </p:cNvSpPr>
          <p:nvPr>
            <p:ph type="title"/>
          </p:nvPr>
        </p:nvSpPr>
        <p:spPr/>
        <p:txBody>
          <a:bodyPr/>
          <a:lstStyle/>
          <a:p>
            <a:pPr algn="ctr"/>
            <a:r>
              <a:rPr lang="el-GR" b="1" dirty="0">
                <a:solidFill>
                  <a:schemeClr val="accent6">
                    <a:lumMod val="50000"/>
                  </a:schemeClr>
                </a:solidFill>
                <a:effectLst>
                  <a:outerShdw blurRad="38100" dist="38100" dir="2700000" algn="tl">
                    <a:srgbClr val="000000">
                      <a:alpha val="43137"/>
                    </a:srgbClr>
                  </a:outerShdw>
                </a:effectLst>
                <a:latin typeface="Century Schoolbook" panose="02040604050505020304" pitchFamily="18" charset="0"/>
              </a:rPr>
              <a:t>Συμπληρώνω τις ερωτήσεις…</a:t>
            </a:r>
            <a:endParaRPr lang="en-GB" b="1" dirty="0">
              <a:solidFill>
                <a:schemeClr val="accent6">
                  <a:lumMod val="50000"/>
                </a:schemeClr>
              </a:solidFill>
              <a:effectLst>
                <a:outerShdw blurRad="38100" dist="38100" dir="2700000" algn="tl">
                  <a:srgbClr val="000000">
                    <a:alpha val="43137"/>
                  </a:srgbClr>
                </a:outerShdw>
              </a:effectLst>
              <a:latin typeface="Century Schoolbook" panose="02040604050505020304" pitchFamily="18" charset="0"/>
            </a:endParaRPr>
          </a:p>
        </p:txBody>
      </p:sp>
      <p:sp>
        <p:nvSpPr>
          <p:cNvPr id="3" name="Content Placeholder 2">
            <a:extLst>
              <a:ext uri="{FF2B5EF4-FFF2-40B4-BE49-F238E27FC236}">
                <a16:creationId xmlns:a16="http://schemas.microsoft.com/office/drawing/2014/main" id="{061849A1-D734-4525-97AD-4231D0855E71}"/>
              </a:ext>
            </a:extLst>
          </p:cNvPr>
          <p:cNvSpPr>
            <a:spLocks noGrp="1"/>
          </p:cNvSpPr>
          <p:nvPr>
            <p:ph idx="1"/>
          </p:nvPr>
        </p:nvSpPr>
        <p:spPr>
          <a:xfrm>
            <a:off x="497305" y="1825625"/>
            <a:ext cx="11470106" cy="4351338"/>
          </a:xfrm>
        </p:spPr>
        <p:txBody>
          <a:bodyPr>
            <a:normAutofit/>
          </a:bodyPr>
          <a:lstStyle/>
          <a:p>
            <a:r>
              <a:rPr lang="el-GR" sz="4000" dirty="0">
                <a:solidFill>
                  <a:schemeClr val="accent2">
                    <a:lumMod val="50000"/>
                  </a:schemeClr>
                </a:solidFill>
                <a:latin typeface="Century Schoolbook" panose="02040604050505020304" pitchFamily="18" charset="0"/>
              </a:rPr>
              <a:t>Υπάρχει μεγαλύτερη αγωνία από το…;</a:t>
            </a:r>
          </a:p>
          <a:p>
            <a:r>
              <a:rPr lang="el-GR" sz="4000" dirty="0">
                <a:solidFill>
                  <a:schemeClr val="bg2">
                    <a:lumMod val="10000"/>
                  </a:schemeClr>
                </a:solidFill>
                <a:effectLst>
                  <a:outerShdw blurRad="38100" dist="38100" dir="2700000" algn="tl">
                    <a:srgbClr val="000000">
                      <a:alpha val="43137"/>
                    </a:srgbClr>
                  </a:outerShdw>
                </a:effectLst>
                <a:latin typeface="Century Schoolbook" panose="02040604050505020304" pitchFamily="18" charset="0"/>
              </a:rPr>
              <a:t>Δεν μπόρεσα ποτέ να καταλάβω πώς κατάφερνε πάντα να…;</a:t>
            </a:r>
            <a:endParaRPr lang="en-GB" sz="4000" dirty="0">
              <a:solidFill>
                <a:schemeClr val="bg2">
                  <a:lumMod val="10000"/>
                </a:schemeClr>
              </a:solidFill>
              <a:effectLst>
                <a:outerShdw blurRad="38100" dist="38100" dir="2700000" algn="tl">
                  <a:srgbClr val="000000">
                    <a:alpha val="43137"/>
                  </a:srgbClr>
                </a:outerShdw>
              </a:effectLst>
              <a:latin typeface="Century Schoolbook" panose="02040604050505020304" pitchFamily="18" charset="0"/>
            </a:endParaRPr>
          </a:p>
          <a:p>
            <a:r>
              <a:rPr lang="el-GR" sz="4000" dirty="0">
                <a:solidFill>
                  <a:schemeClr val="bg2">
                    <a:lumMod val="10000"/>
                  </a:schemeClr>
                </a:solidFill>
                <a:effectLst>
                  <a:outerShdw blurRad="38100" dist="38100" dir="2700000" algn="tl">
                    <a:srgbClr val="000000">
                      <a:alpha val="43137"/>
                    </a:srgbClr>
                  </a:outerShdw>
                </a:effectLst>
                <a:latin typeface="Century Schoolbook" panose="02040604050505020304" pitchFamily="18" charset="0"/>
              </a:rPr>
              <a:t>Ποιος θα μπορούσε άλλωστε να φανταστεί…;</a:t>
            </a:r>
            <a:endParaRPr lang="en-GB" sz="4000" dirty="0">
              <a:solidFill>
                <a:schemeClr val="bg2">
                  <a:lumMod val="10000"/>
                </a:schemeClr>
              </a:solidFill>
              <a:effectLst>
                <a:outerShdw blurRad="38100" dist="38100" dir="2700000" algn="tl">
                  <a:srgbClr val="000000">
                    <a:alpha val="43137"/>
                  </a:srgbClr>
                </a:outerShdw>
              </a:effectLst>
              <a:latin typeface="Century Schoolbook" panose="02040604050505020304" pitchFamily="18" charset="0"/>
            </a:endParaRPr>
          </a:p>
        </p:txBody>
      </p:sp>
    </p:spTree>
    <p:extLst>
      <p:ext uri="{BB962C8B-B14F-4D97-AF65-F5344CB8AC3E}">
        <p14:creationId xmlns:p14="http://schemas.microsoft.com/office/powerpoint/2010/main" val="3893194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A39381-32B3-4702-AE90-DE949D89786F}"/>
              </a:ext>
            </a:extLst>
          </p:cNvPr>
          <p:cNvSpPr>
            <a:spLocks noGrp="1"/>
          </p:cNvSpPr>
          <p:nvPr>
            <p:ph idx="1"/>
          </p:nvPr>
        </p:nvSpPr>
        <p:spPr>
          <a:xfrm>
            <a:off x="334617" y="778703"/>
            <a:ext cx="10515600" cy="1368149"/>
          </a:xfrm>
        </p:spPr>
        <p:txBody>
          <a:bodyPr>
            <a:normAutofit lnSpcReduction="10000"/>
          </a:bodyPr>
          <a:lstStyle/>
          <a:p>
            <a:pPr marL="0" indent="0" algn="just">
              <a:buNone/>
            </a:pPr>
            <a:r>
              <a:rPr lang="el-GR" sz="4000" i="1" dirty="0">
                <a:solidFill>
                  <a:srgbClr val="7030A0"/>
                </a:solidFill>
                <a:effectLst>
                  <a:outerShdw blurRad="38100" dist="38100" dir="2700000" algn="tl">
                    <a:srgbClr val="000000">
                      <a:alpha val="43137"/>
                    </a:srgbClr>
                  </a:outerShdw>
                </a:effectLst>
              </a:rPr>
              <a:t>Δεν μπόρεσα ποτέ να καταλάβω </a:t>
            </a:r>
            <a:r>
              <a:rPr lang="el-GR" dirty="0">
                <a:solidFill>
                  <a:srgbClr val="7030A0"/>
                </a:solidFill>
                <a:effectLst>
                  <a:outerShdw blurRad="38100" dist="38100" dir="2700000" algn="tl">
                    <a:srgbClr val="000000">
                      <a:alpha val="43137"/>
                    </a:srgbClr>
                  </a:outerShdw>
                </a:effectLst>
              </a:rPr>
              <a:t>πώς κατάφερνε πάντα να ακροβατεί με τόση ευκολία ανάμεσα σε δύο διαμετρικά αντίθετες καταστάσεις;(Κεφ.7)</a:t>
            </a:r>
            <a:endParaRPr lang="en-GB" dirty="0">
              <a:solidFill>
                <a:srgbClr val="7030A0"/>
              </a:solidFill>
              <a:effectLst>
                <a:outerShdw blurRad="38100" dist="38100" dir="2700000" algn="tl">
                  <a:srgbClr val="000000">
                    <a:alpha val="43137"/>
                  </a:srgbClr>
                </a:outerShdw>
              </a:effectLst>
            </a:endParaRPr>
          </a:p>
          <a:p>
            <a:pPr marL="0" indent="0" algn="just">
              <a:buNone/>
            </a:pPr>
            <a:endParaRPr lang="en-GB" dirty="0">
              <a:solidFill>
                <a:srgbClr val="7030A0"/>
              </a:solidFill>
              <a:effectLst>
                <a:outerShdw blurRad="38100" dist="38100" dir="2700000" algn="tl">
                  <a:srgbClr val="000000">
                    <a:alpha val="43137"/>
                  </a:srgbClr>
                </a:outerShdw>
              </a:effectLst>
            </a:endParaRPr>
          </a:p>
        </p:txBody>
      </p:sp>
      <p:sp>
        <p:nvSpPr>
          <p:cNvPr id="4" name="Content Placeholder 2">
            <a:extLst>
              <a:ext uri="{FF2B5EF4-FFF2-40B4-BE49-F238E27FC236}">
                <a16:creationId xmlns:a16="http://schemas.microsoft.com/office/drawing/2014/main" id="{9C43A56D-E2F5-45FB-925C-1E665CAD3669}"/>
              </a:ext>
            </a:extLst>
          </p:cNvPr>
          <p:cNvSpPr txBox="1">
            <a:spLocks/>
          </p:cNvSpPr>
          <p:nvPr/>
        </p:nvSpPr>
        <p:spPr>
          <a:xfrm>
            <a:off x="1539171" y="2096596"/>
            <a:ext cx="10515600" cy="692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4800" dirty="0">
                <a:solidFill>
                  <a:schemeClr val="accent2">
                    <a:lumMod val="50000"/>
                  </a:schemeClr>
                </a:solidFill>
              </a:rPr>
              <a:t>Υπάρχει μεγαλύτερη </a:t>
            </a:r>
            <a:r>
              <a:rPr lang="el-GR" sz="4800" i="1" dirty="0">
                <a:solidFill>
                  <a:schemeClr val="accent2">
                    <a:lumMod val="50000"/>
                  </a:schemeClr>
                </a:solidFill>
                <a:effectLst>
                  <a:outerShdw blurRad="38100" dist="38100" dir="2700000" algn="tl">
                    <a:srgbClr val="000000">
                      <a:alpha val="43137"/>
                    </a:srgbClr>
                  </a:outerShdw>
                </a:effectLst>
              </a:rPr>
              <a:t>αγωνία</a:t>
            </a:r>
            <a:r>
              <a:rPr lang="el-GR" sz="4800" dirty="0">
                <a:solidFill>
                  <a:schemeClr val="accent2">
                    <a:lumMod val="50000"/>
                  </a:schemeClr>
                </a:solidFill>
              </a:rPr>
              <a:t> από το να περιμένεις να συμβεί αυτό που φοβάσαι περισσότερο;(Κεφ.26)</a:t>
            </a:r>
            <a:endParaRPr lang="en-GB" sz="4800" dirty="0">
              <a:solidFill>
                <a:schemeClr val="accent2">
                  <a:lumMod val="50000"/>
                </a:schemeClr>
              </a:solidFill>
            </a:endParaRPr>
          </a:p>
        </p:txBody>
      </p:sp>
      <p:sp>
        <p:nvSpPr>
          <p:cNvPr id="5" name="Content Placeholder 2">
            <a:extLst>
              <a:ext uri="{FF2B5EF4-FFF2-40B4-BE49-F238E27FC236}">
                <a16:creationId xmlns:a16="http://schemas.microsoft.com/office/drawing/2014/main" id="{B03EF74A-AAA7-4B55-8C34-CBE417AADBD6}"/>
              </a:ext>
            </a:extLst>
          </p:cNvPr>
          <p:cNvSpPr txBox="1">
            <a:spLocks/>
          </p:cNvSpPr>
          <p:nvPr/>
        </p:nvSpPr>
        <p:spPr>
          <a:xfrm>
            <a:off x="540026" y="4492488"/>
            <a:ext cx="8244839" cy="222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solidFill>
                  <a:schemeClr val="bg2">
                    <a:lumMod val="10000"/>
                  </a:schemeClr>
                </a:solidFill>
                <a:effectLst>
                  <a:outerShdw blurRad="38100" dist="38100" dir="2700000" algn="tl">
                    <a:srgbClr val="000000">
                      <a:alpha val="43137"/>
                    </a:srgbClr>
                  </a:outerShdw>
                </a:effectLst>
              </a:rPr>
              <a:t>Πώς γινόταν; Πώς ήταν δυνατό; Αυτός που έζησε τον τρόμο, τον θυμό, το ξύλο ως παιδί, αυτός ο ίδιος να αναγκάζει το δικό του παιδί να ζει </a:t>
            </a:r>
            <a:r>
              <a:rPr lang="el-GR" sz="4400" i="1" dirty="0">
                <a:solidFill>
                  <a:schemeClr val="bg2">
                    <a:lumMod val="10000"/>
                  </a:schemeClr>
                </a:solidFill>
                <a:effectLst>
                  <a:outerShdw blurRad="38100" dist="38100" dir="2700000" algn="tl">
                    <a:srgbClr val="000000">
                      <a:alpha val="43137"/>
                    </a:srgbClr>
                  </a:outerShdw>
                </a:effectLst>
              </a:rPr>
              <a:t>τον ίδιο ακριβώς εφιάλτη;</a:t>
            </a:r>
            <a:r>
              <a:rPr lang="el-GR" sz="3200" i="1" dirty="0">
                <a:solidFill>
                  <a:schemeClr val="bg2">
                    <a:lumMod val="10000"/>
                  </a:schemeClr>
                </a:solidFill>
                <a:effectLst>
                  <a:outerShdw blurRad="38100" dist="38100" dir="2700000" algn="tl">
                    <a:srgbClr val="000000">
                      <a:alpha val="43137"/>
                    </a:srgbClr>
                  </a:outerShdw>
                </a:effectLst>
              </a:rPr>
              <a:t>(</a:t>
            </a:r>
            <a:r>
              <a:rPr lang="el-GR" dirty="0">
                <a:solidFill>
                  <a:schemeClr val="bg2">
                    <a:lumMod val="10000"/>
                  </a:schemeClr>
                </a:solidFill>
                <a:effectLst>
                  <a:outerShdw blurRad="38100" dist="38100" dir="2700000" algn="tl">
                    <a:srgbClr val="000000">
                      <a:alpha val="43137"/>
                    </a:srgbClr>
                  </a:outerShdw>
                </a:effectLst>
              </a:rPr>
              <a:t>Κεφ.22)</a:t>
            </a:r>
            <a:endParaRPr lang="en-GB" dirty="0">
              <a:solidFill>
                <a:schemeClr val="bg2">
                  <a:lumMod val="10000"/>
                </a:schemeClr>
              </a:solidFill>
              <a:effectLst>
                <a:outerShdw blurRad="38100" dist="38100" dir="2700000" algn="tl">
                  <a:srgbClr val="000000">
                    <a:alpha val="43137"/>
                  </a:srgbClr>
                </a:outerShdw>
              </a:effectLst>
            </a:endParaRPr>
          </a:p>
          <a:p>
            <a:pPr marL="0" indent="0" algn="just">
              <a:buFont typeface="Arial" panose="020B0604020202020204" pitchFamily="34" charset="0"/>
              <a:buNone/>
            </a:pPr>
            <a:endParaRPr lang="en-GB" dirty="0">
              <a:solidFill>
                <a:schemeClr val="bg2">
                  <a:lumMod val="10000"/>
                </a:schemeClr>
              </a:solidFill>
              <a:effectLst>
                <a:outerShdw blurRad="38100" dist="38100" dir="2700000" algn="tl">
                  <a:srgbClr val="000000">
                    <a:alpha val="43137"/>
                  </a:srgbClr>
                </a:outerShdw>
              </a:effectLst>
            </a:endParaRPr>
          </a:p>
        </p:txBody>
      </p:sp>
      <p:pic>
        <p:nvPicPr>
          <p:cNvPr id="3074" name="Picture 2" descr="Image result for nightmare clipart">
            <a:extLst>
              <a:ext uri="{FF2B5EF4-FFF2-40B4-BE49-F238E27FC236}">
                <a16:creationId xmlns:a16="http://schemas.microsoft.com/office/drawing/2014/main" id="{54E34565-2911-4288-8DE0-526F92596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4865" y="3962400"/>
            <a:ext cx="3125112" cy="2604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732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EA0512A-B7F0-442A-A5F4-F1C803AA0379}"/>
              </a:ext>
            </a:extLst>
          </p:cNvPr>
          <p:cNvSpPr>
            <a:spLocks noGrp="1"/>
          </p:cNvSpPr>
          <p:nvPr>
            <p:ph idx="1"/>
          </p:nvPr>
        </p:nvSpPr>
        <p:spPr>
          <a:xfrm>
            <a:off x="334617" y="778703"/>
            <a:ext cx="10515600" cy="1368149"/>
          </a:xfrm>
        </p:spPr>
        <p:txBody>
          <a:bodyPr>
            <a:noAutofit/>
          </a:bodyPr>
          <a:lstStyle/>
          <a:p>
            <a:pPr marL="0" indent="0" algn="just">
              <a:buNone/>
            </a:pPr>
            <a:r>
              <a:rPr lang="el-GR" sz="3600" i="1" dirty="0">
                <a:solidFill>
                  <a:srgbClr val="FF3399"/>
                </a:solidFill>
                <a:effectLst>
                  <a:outerShdw blurRad="38100" dist="38100" dir="2700000" algn="tl">
                    <a:srgbClr val="000000">
                      <a:alpha val="43137"/>
                    </a:srgbClr>
                  </a:outerShdw>
                </a:effectLst>
              </a:rPr>
              <a:t>Ποιος θα μπορούσε άλλωστε να φανταστεί τι στην πραγματικότητα συνέβαινε πίσω από τις κλειστές πόρτες του σπιτιού μας; (Κεφ.16)</a:t>
            </a:r>
            <a:endParaRPr lang="en-GB" sz="3600" i="1" dirty="0">
              <a:solidFill>
                <a:srgbClr val="FF3399"/>
              </a:solidFill>
              <a:effectLst>
                <a:outerShdw blurRad="38100" dist="38100" dir="2700000" algn="tl">
                  <a:srgbClr val="000000">
                    <a:alpha val="43137"/>
                  </a:srgbClr>
                </a:outerShdw>
              </a:effectLst>
            </a:endParaRPr>
          </a:p>
          <a:p>
            <a:pPr marL="0" indent="0" algn="just">
              <a:buNone/>
            </a:pPr>
            <a:endParaRPr lang="en-GB" sz="3600" i="1" dirty="0">
              <a:solidFill>
                <a:srgbClr val="FF3399"/>
              </a:solidFill>
              <a:effectLst>
                <a:outerShdw blurRad="38100" dist="38100" dir="2700000" algn="tl">
                  <a:srgbClr val="000000">
                    <a:alpha val="43137"/>
                  </a:srgbClr>
                </a:outerShdw>
              </a:effectLst>
            </a:endParaRPr>
          </a:p>
        </p:txBody>
      </p:sp>
      <p:sp>
        <p:nvSpPr>
          <p:cNvPr id="5" name="Content Placeholder 2">
            <a:extLst>
              <a:ext uri="{FF2B5EF4-FFF2-40B4-BE49-F238E27FC236}">
                <a16:creationId xmlns:a16="http://schemas.microsoft.com/office/drawing/2014/main" id="{6AB95C6F-2466-4E01-9F68-4A3EAA4A1287}"/>
              </a:ext>
            </a:extLst>
          </p:cNvPr>
          <p:cNvSpPr txBox="1">
            <a:spLocks/>
          </p:cNvSpPr>
          <p:nvPr/>
        </p:nvSpPr>
        <p:spPr>
          <a:xfrm>
            <a:off x="3296478" y="2996717"/>
            <a:ext cx="8166652" cy="5416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b="1" dirty="0">
                <a:solidFill>
                  <a:schemeClr val="accent2">
                    <a:lumMod val="50000"/>
                  </a:schemeClr>
                </a:solidFill>
                <a:effectLst>
                  <a:outerShdw blurRad="38100" dist="38100" dir="2700000" algn="tl">
                    <a:srgbClr val="000000">
                      <a:alpha val="43137"/>
                    </a:srgbClr>
                  </a:outerShdw>
                </a:effectLst>
              </a:rPr>
              <a:t>Γιατί πάντα όλα κατέληγαν έτσι στο σπίτι μας;(Κεφ.3)</a:t>
            </a:r>
            <a:endParaRPr lang="en-GB" b="1" dirty="0">
              <a:solidFill>
                <a:schemeClr val="accent2">
                  <a:lumMod val="50000"/>
                </a:schemeClr>
              </a:solidFill>
              <a:effectLst>
                <a:outerShdw blurRad="38100" dist="38100" dir="2700000" algn="tl">
                  <a:srgbClr val="000000">
                    <a:alpha val="43137"/>
                  </a:srgbClr>
                </a:outerShdw>
              </a:effectLst>
            </a:endParaRPr>
          </a:p>
          <a:p>
            <a:pPr marL="0" indent="0" algn="just">
              <a:buFont typeface="Arial" panose="020B0604020202020204" pitchFamily="34" charset="0"/>
              <a:buNone/>
            </a:pPr>
            <a:endParaRPr lang="en-GB" b="1" dirty="0">
              <a:solidFill>
                <a:schemeClr val="accent2">
                  <a:lumMod val="50000"/>
                </a:schemeClr>
              </a:solidFill>
              <a:effectLst>
                <a:outerShdw blurRad="38100" dist="38100" dir="2700000" algn="tl">
                  <a:srgbClr val="000000">
                    <a:alpha val="43137"/>
                  </a:srgbClr>
                </a:outerShdw>
              </a:effectLst>
            </a:endParaRPr>
          </a:p>
        </p:txBody>
      </p:sp>
      <p:sp>
        <p:nvSpPr>
          <p:cNvPr id="6" name="Content Placeholder 2">
            <a:extLst>
              <a:ext uri="{FF2B5EF4-FFF2-40B4-BE49-F238E27FC236}">
                <a16:creationId xmlns:a16="http://schemas.microsoft.com/office/drawing/2014/main" id="{BEC2E525-936F-4BDB-A49F-1B58B2789FCD}"/>
              </a:ext>
            </a:extLst>
          </p:cNvPr>
          <p:cNvSpPr txBox="1">
            <a:spLocks/>
          </p:cNvSpPr>
          <p:nvPr/>
        </p:nvSpPr>
        <p:spPr>
          <a:xfrm>
            <a:off x="2301254" y="3846581"/>
            <a:ext cx="8166652" cy="5416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200" b="1" dirty="0">
                <a:solidFill>
                  <a:srgbClr val="0A8386"/>
                </a:solidFill>
                <a:effectLst>
                  <a:outerShdw blurRad="38100" dist="38100" dir="2700000" algn="tl">
                    <a:srgbClr val="000000">
                      <a:alpha val="43137"/>
                    </a:srgbClr>
                  </a:outerShdw>
                </a:effectLst>
              </a:rPr>
              <a:t>Πώς έκανε πάντοτε τα πυροτεχνήματα να καταλήγουν σε </a:t>
            </a:r>
            <a:r>
              <a:rPr lang="el-GR" sz="3200" b="1" dirty="0" err="1">
                <a:solidFill>
                  <a:srgbClr val="0A8386"/>
                </a:solidFill>
                <a:effectLst>
                  <a:outerShdw blurRad="38100" dist="38100" dir="2700000" algn="tl">
                    <a:srgbClr val="000000">
                      <a:alpha val="43137"/>
                    </a:srgbClr>
                  </a:outerShdw>
                </a:effectLst>
              </a:rPr>
              <a:t>πυρομαχικά</a:t>
            </a:r>
            <a:r>
              <a:rPr lang="el-GR" sz="3200" b="1" dirty="0">
                <a:solidFill>
                  <a:srgbClr val="0A8386"/>
                </a:solidFill>
                <a:effectLst>
                  <a:outerShdw blurRad="38100" dist="38100" dir="2700000" algn="tl">
                    <a:srgbClr val="000000">
                      <a:alpha val="43137"/>
                    </a:srgbClr>
                  </a:outerShdw>
                </a:effectLst>
              </a:rPr>
              <a:t>;(Κεφ.7)</a:t>
            </a:r>
            <a:endParaRPr lang="en-GB" sz="3200" b="1" dirty="0">
              <a:solidFill>
                <a:srgbClr val="0A8386"/>
              </a:solidFill>
              <a:effectLst>
                <a:outerShdw blurRad="38100" dist="38100" dir="2700000" algn="tl">
                  <a:srgbClr val="000000">
                    <a:alpha val="43137"/>
                  </a:srgbClr>
                </a:outerShdw>
              </a:effectLst>
            </a:endParaRPr>
          </a:p>
          <a:p>
            <a:pPr marL="0" indent="0" algn="just">
              <a:buFont typeface="Arial" panose="020B0604020202020204" pitchFamily="34" charset="0"/>
              <a:buNone/>
            </a:pPr>
            <a:endParaRPr lang="en-GB" sz="3200" b="1" dirty="0">
              <a:solidFill>
                <a:srgbClr val="0A8386"/>
              </a:solidFill>
              <a:effectLst>
                <a:outerShdw blurRad="38100" dist="38100" dir="2700000" algn="tl">
                  <a:srgbClr val="000000">
                    <a:alpha val="43137"/>
                  </a:srgbClr>
                </a:outerShdw>
              </a:effectLst>
            </a:endParaRPr>
          </a:p>
        </p:txBody>
      </p:sp>
      <p:sp>
        <p:nvSpPr>
          <p:cNvPr id="7" name="Content Placeholder 2">
            <a:extLst>
              <a:ext uri="{FF2B5EF4-FFF2-40B4-BE49-F238E27FC236}">
                <a16:creationId xmlns:a16="http://schemas.microsoft.com/office/drawing/2014/main" id="{EFEBB550-0F17-4565-A9DA-BF838F6DF94F}"/>
              </a:ext>
            </a:extLst>
          </p:cNvPr>
          <p:cNvSpPr txBox="1">
            <a:spLocks/>
          </p:cNvSpPr>
          <p:nvPr/>
        </p:nvSpPr>
        <p:spPr>
          <a:xfrm>
            <a:off x="2372139" y="5546312"/>
            <a:ext cx="9336156" cy="5416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600" b="1" dirty="0">
                <a:effectLst>
                  <a:outerShdw blurRad="38100" dist="38100" dir="2700000" algn="tl">
                    <a:srgbClr val="000000">
                      <a:alpha val="43137"/>
                    </a:srgbClr>
                  </a:outerShdw>
                </a:effectLst>
              </a:rPr>
              <a:t>Για πόσο καιρό ακόμα θα ήμασταν οι μαριονέτες στα χέρια του πατέρα;(Κεφ.21)</a:t>
            </a:r>
            <a:endParaRPr lang="en-GB" sz="3600" b="1" dirty="0">
              <a:effectLst>
                <a:outerShdw blurRad="38100" dist="38100" dir="2700000" algn="tl">
                  <a:srgbClr val="000000">
                    <a:alpha val="43137"/>
                  </a:srgbClr>
                </a:outerShdw>
              </a:effectLst>
            </a:endParaRPr>
          </a:p>
          <a:p>
            <a:pPr marL="0" indent="0" algn="just">
              <a:buFont typeface="Arial" panose="020B0604020202020204" pitchFamily="34" charset="0"/>
              <a:buNone/>
            </a:pPr>
            <a:endParaRPr lang="en-GB" sz="3600" b="1" dirty="0">
              <a:effectLst>
                <a:outerShdw blurRad="38100" dist="38100" dir="2700000" algn="tl">
                  <a:srgbClr val="000000">
                    <a:alpha val="43137"/>
                  </a:srgbClr>
                </a:outerShdw>
              </a:effectLst>
            </a:endParaRPr>
          </a:p>
        </p:txBody>
      </p:sp>
      <p:pic>
        <p:nvPicPr>
          <p:cNvPr id="2050" name="Picture 2" descr="Image result for door clipart">
            <a:extLst>
              <a:ext uri="{FF2B5EF4-FFF2-40B4-BE49-F238E27FC236}">
                <a16:creationId xmlns:a16="http://schemas.microsoft.com/office/drawing/2014/main" id="{1E78AF79-D09D-4595-8256-7D6257C85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5663" y="510968"/>
            <a:ext cx="1374934" cy="21774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ireworks clipart">
            <a:extLst>
              <a:ext uri="{FF2B5EF4-FFF2-40B4-BE49-F238E27FC236}">
                <a16:creationId xmlns:a16="http://schemas.microsoft.com/office/drawing/2014/main" id="{6572B989-CE09-4F40-9DFF-C79E59A8E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617" y="3248642"/>
            <a:ext cx="1969950" cy="22791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puppets clipart">
            <a:extLst>
              <a:ext uri="{FF2B5EF4-FFF2-40B4-BE49-F238E27FC236}">
                <a16:creationId xmlns:a16="http://schemas.microsoft.com/office/drawing/2014/main" id="{A183F6EB-D7CD-491A-BBB9-5C68F2E89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5966" y="3538331"/>
            <a:ext cx="847701" cy="1690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932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80CE14-C8D4-417D-B76A-929D9985995D}"/>
              </a:ext>
            </a:extLst>
          </p:cNvPr>
          <p:cNvGraphicFramePr>
            <a:graphicFrameLocks noGrp="1"/>
          </p:cNvGraphicFramePr>
          <p:nvPr>
            <p:ph idx="1"/>
            <p:extLst>
              <p:ext uri="{D42A27DB-BD31-4B8C-83A1-F6EECF244321}">
                <p14:modId xmlns:p14="http://schemas.microsoft.com/office/powerpoint/2010/main" val="4031948429"/>
              </p:ext>
            </p:extLst>
          </p:nvPr>
        </p:nvGraphicFramePr>
        <p:xfrm>
          <a:off x="478302" y="984739"/>
          <a:ext cx="10777024" cy="5472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73352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160038-A9A2-4AB7-BE89-60802E51CC29}"/>
              </a:ext>
            </a:extLst>
          </p:cNvPr>
          <p:cNvSpPr/>
          <p:nvPr/>
        </p:nvSpPr>
        <p:spPr>
          <a:xfrm rot="21125914">
            <a:off x="1363961" y="1125715"/>
            <a:ext cx="2962863" cy="1107996"/>
          </a:xfrm>
          <a:prstGeom prst="rect">
            <a:avLst/>
          </a:prstGeom>
          <a:noFill/>
        </p:spPr>
        <p:txBody>
          <a:bodyPr wrap="none" lIns="91440" tIns="45720" rIns="91440" bIns="45720">
            <a:spAutoFit/>
          </a:bodyPr>
          <a:lstStyle/>
          <a:p>
            <a:pPr algn="ctr"/>
            <a:r>
              <a:rPr lang="el-GR" sz="6600" b="0" cap="none" spc="0" dirty="0">
                <a:ln w="0"/>
                <a:solidFill>
                  <a:schemeClr val="accent1"/>
                </a:solidFill>
                <a:effectLst>
                  <a:outerShdw blurRad="38100" dist="25400" dir="5400000" algn="ctr" rotWithShape="0">
                    <a:srgbClr val="6E747A">
                      <a:alpha val="43000"/>
                    </a:srgbClr>
                  </a:outerShdw>
                </a:effectLst>
              </a:rPr>
              <a:t>Το ύφος</a:t>
            </a:r>
            <a:endParaRPr lang="en-US" sz="6600" b="0" cap="none" spc="0" dirty="0">
              <a:ln w="0"/>
              <a:solidFill>
                <a:schemeClr val="accent1"/>
              </a:solidFill>
              <a:effectLst>
                <a:outerShdw blurRad="38100" dist="25400" dir="5400000" algn="ctr" rotWithShape="0">
                  <a:srgbClr val="6E747A">
                    <a:alpha val="43000"/>
                  </a:srgbClr>
                </a:outerShdw>
              </a:effectLst>
            </a:endParaRPr>
          </a:p>
        </p:txBody>
      </p:sp>
      <p:sp>
        <p:nvSpPr>
          <p:cNvPr id="5" name="Rectangle 4">
            <a:extLst>
              <a:ext uri="{FF2B5EF4-FFF2-40B4-BE49-F238E27FC236}">
                <a16:creationId xmlns:a16="http://schemas.microsoft.com/office/drawing/2014/main" id="{7566D754-1940-4ED7-AE25-DA1790C0D0D6}"/>
              </a:ext>
            </a:extLst>
          </p:cNvPr>
          <p:cNvSpPr/>
          <p:nvPr/>
        </p:nvSpPr>
        <p:spPr>
          <a:xfrm rot="345979">
            <a:off x="5116561" y="1615614"/>
            <a:ext cx="6199582" cy="923330"/>
          </a:xfrm>
          <a:prstGeom prst="rect">
            <a:avLst/>
          </a:prstGeom>
          <a:noFill/>
        </p:spPr>
        <p:txBody>
          <a:bodyPr wrap="none" lIns="91440" tIns="45720" rIns="91440" bIns="45720">
            <a:spAutoFit/>
          </a:bodyPr>
          <a:lstStyle/>
          <a:p>
            <a:pPr algn="ctr"/>
            <a:r>
              <a:rPr lang="el-GR" sz="5400" b="1" cap="none" spc="0" dirty="0">
                <a:ln w="22225">
                  <a:solidFill>
                    <a:schemeClr val="accent2"/>
                  </a:solidFill>
                  <a:prstDash val="solid"/>
                </a:ln>
                <a:solidFill>
                  <a:schemeClr val="accent2">
                    <a:lumMod val="40000"/>
                    <a:lumOff val="60000"/>
                  </a:schemeClr>
                </a:solidFill>
                <a:effectLst/>
              </a:rPr>
              <a:t>Τα εκφραστικά μέσα</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6" name="Rectangle 5">
            <a:extLst>
              <a:ext uri="{FF2B5EF4-FFF2-40B4-BE49-F238E27FC236}">
                <a16:creationId xmlns:a16="http://schemas.microsoft.com/office/drawing/2014/main" id="{8FEFBFDA-0E45-49BC-90DF-FE6D29017F7A}"/>
              </a:ext>
            </a:extLst>
          </p:cNvPr>
          <p:cNvSpPr/>
          <p:nvPr/>
        </p:nvSpPr>
        <p:spPr>
          <a:xfrm>
            <a:off x="6096000" y="4849144"/>
            <a:ext cx="4437240" cy="923330"/>
          </a:xfrm>
          <a:prstGeom prst="rect">
            <a:avLst/>
          </a:prstGeom>
          <a:noFill/>
        </p:spPr>
        <p:txBody>
          <a:bodyPr wrap="none" lIns="91440" tIns="45720" rIns="91440" bIns="45720">
            <a:spAutoFit/>
          </a:bodyPr>
          <a:lstStyle/>
          <a:p>
            <a:pPr algn="ctr"/>
            <a:r>
              <a:rPr lang="el-GR"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Οι χαρακτήρες</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1026" name="Picture 2" descr="Related image">
            <a:extLst>
              <a:ext uri="{FF2B5EF4-FFF2-40B4-BE49-F238E27FC236}">
                <a16:creationId xmlns:a16="http://schemas.microsoft.com/office/drawing/2014/main" id="{3C3AF4E9-4AF8-44D1-A91B-48A578D77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3682" y="2585285"/>
            <a:ext cx="4105764" cy="2526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yle angry clipart">
            <a:extLst>
              <a:ext uri="{FF2B5EF4-FFF2-40B4-BE49-F238E27FC236}">
                <a16:creationId xmlns:a16="http://schemas.microsoft.com/office/drawing/2014/main" id="{A00A6D9D-901A-40F6-8564-6127C70C8C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792"/>
          <a:stretch/>
        </p:blipFill>
        <p:spPr bwMode="auto">
          <a:xfrm>
            <a:off x="195809" y="2969715"/>
            <a:ext cx="3289629" cy="352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064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3EA09-63A2-4CE4-A37F-BB804C87362A}"/>
              </a:ext>
            </a:extLst>
          </p:cNvPr>
          <p:cNvSpPr>
            <a:spLocks noGrp="1"/>
          </p:cNvSpPr>
          <p:nvPr>
            <p:ph type="title"/>
          </p:nvPr>
        </p:nvSpPr>
        <p:spPr/>
        <p:txBody>
          <a:bodyPr/>
          <a:lstStyle/>
          <a:p>
            <a:pPr algn="ctr"/>
            <a:r>
              <a:rPr lang="el-GR" b="1" dirty="0">
                <a:solidFill>
                  <a:schemeClr val="accent1">
                    <a:lumMod val="50000"/>
                  </a:schemeClr>
                </a:solidFill>
                <a:latin typeface="Century Schoolbook" panose="02040604050505020304" pitchFamily="18" charset="0"/>
              </a:rPr>
              <a:t>Πώς ηθογραφούνται τα πρόσωπα;</a:t>
            </a:r>
            <a:endParaRPr lang="en-GB" b="1" dirty="0">
              <a:solidFill>
                <a:schemeClr val="accent1">
                  <a:lumMod val="50000"/>
                </a:schemeClr>
              </a:solidFill>
              <a:latin typeface="Century Schoolbook" panose="02040604050505020304" pitchFamily="18" charset="0"/>
            </a:endParaRPr>
          </a:p>
        </p:txBody>
      </p:sp>
      <p:sp>
        <p:nvSpPr>
          <p:cNvPr id="3" name="Content Placeholder 2">
            <a:extLst>
              <a:ext uri="{FF2B5EF4-FFF2-40B4-BE49-F238E27FC236}">
                <a16:creationId xmlns:a16="http://schemas.microsoft.com/office/drawing/2014/main" id="{FA6B506E-F79A-49E4-9C5F-0042634E66BC}"/>
              </a:ext>
            </a:extLst>
          </p:cNvPr>
          <p:cNvSpPr>
            <a:spLocks noGrp="1"/>
          </p:cNvSpPr>
          <p:nvPr>
            <p:ph idx="1"/>
          </p:nvPr>
        </p:nvSpPr>
        <p:spPr/>
        <p:txBody>
          <a:bodyPr>
            <a:normAutofit/>
          </a:bodyPr>
          <a:lstStyle/>
          <a:p>
            <a:r>
              <a:rPr lang="el-GR" dirty="0"/>
              <a:t>Μέσα από την περιγραφή και τα σχόλια που κάνει γι’ αυτά ο αφηγητής.</a:t>
            </a:r>
          </a:p>
          <a:p>
            <a:r>
              <a:rPr lang="el-GR" dirty="0"/>
              <a:t> Μέσα από τη διήγηση των </a:t>
            </a:r>
            <a:r>
              <a:rPr lang="el-GR" dirty="0" err="1"/>
              <a:t>πράξεών</a:t>
            </a:r>
            <a:r>
              <a:rPr lang="el-GR" dirty="0"/>
              <a:t> τους.</a:t>
            </a:r>
          </a:p>
          <a:p>
            <a:r>
              <a:rPr lang="el-GR" dirty="0"/>
              <a:t> Μέσα από τον μονόλογο (ή τον εσωτερικό μονόλογο – ενδοσκόπηση), τον</a:t>
            </a:r>
            <a:r>
              <a:rPr lang="en-GB" dirty="0"/>
              <a:t> </a:t>
            </a:r>
            <a:r>
              <a:rPr lang="el-GR" dirty="0"/>
              <a:t>διάλογο και τη σχέση τους με τα άλλα πρόσωπα της αφήγησης.</a:t>
            </a:r>
          </a:p>
          <a:p>
            <a:r>
              <a:rPr lang="el-GR" dirty="0"/>
              <a:t> Μέσα από τα λόγια και τις κρίσεις των άλλων προσώπων της αφήγησης.</a:t>
            </a:r>
          </a:p>
          <a:p>
            <a:pPr marL="0" indent="0">
              <a:buNone/>
            </a:pPr>
            <a:endParaRPr lang="en-GB" dirty="0"/>
          </a:p>
        </p:txBody>
      </p:sp>
    </p:spTree>
    <p:extLst>
      <p:ext uri="{BB962C8B-B14F-4D97-AF65-F5344CB8AC3E}">
        <p14:creationId xmlns:p14="http://schemas.microsoft.com/office/powerpoint/2010/main" val="915669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5B7E-D17A-4673-8ED5-22F572418ED7}"/>
              </a:ext>
            </a:extLst>
          </p:cNvPr>
          <p:cNvSpPr>
            <a:spLocks noGrp="1"/>
          </p:cNvSpPr>
          <p:nvPr>
            <p:ph type="title"/>
          </p:nvPr>
        </p:nvSpPr>
        <p:spPr>
          <a:xfrm>
            <a:off x="639663" y="304802"/>
            <a:ext cx="5127031" cy="889818"/>
          </a:xfrm>
        </p:spPr>
        <p:txBody>
          <a:bodyPr>
            <a:normAutofit/>
          </a:bodyPr>
          <a:lstStyle/>
          <a:p>
            <a:r>
              <a:rPr lang="el-GR" b="1" dirty="0">
                <a:effectLst>
                  <a:outerShdw blurRad="38100" dist="38100" dir="2700000" algn="tl">
                    <a:srgbClr val="000000">
                      <a:alpha val="43137"/>
                    </a:srgbClr>
                  </a:outerShdw>
                </a:effectLst>
                <a:latin typeface="+mn-lt"/>
              </a:rPr>
              <a:t>Παράδειγμα</a:t>
            </a:r>
            <a:endParaRPr lang="en-GB" b="1" dirty="0">
              <a:effectLst>
                <a:outerShdw blurRad="38100" dist="38100" dir="2700000" algn="tl">
                  <a:srgbClr val="000000">
                    <a:alpha val="43137"/>
                  </a:srgbClr>
                </a:outerShdw>
              </a:effectLst>
              <a:latin typeface="+mn-lt"/>
            </a:endParaRPr>
          </a:p>
        </p:txBody>
      </p:sp>
      <p:sp>
        <p:nvSpPr>
          <p:cNvPr id="3" name="Content Placeholder 2">
            <a:extLst>
              <a:ext uri="{FF2B5EF4-FFF2-40B4-BE49-F238E27FC236}">
                <a16:creationId xmlns:a16="http://schemas.microsoft.com/office/drawing/2014/main" id="{F6DCAE2D-F062-4683-B1F4-BE4CC59A5AF3}"/>
              </a:ext>
            </a:extLst>
          </p:cNvPr>
          <p:cNvSpPr>
            <a:spLocks noGrp="1"/>
          </p:cNvSpPr>
          <p:nvPr>
            <p:ph idx="1"/>
          </p:nvPr>
        </p:nvSpPr>
        <p:spPr>
          <a:xfrm>
            <a:off x="315744" y="1194620"/>
            <a:ext cx="6999456" cy="3785419"/>
          </a:xfrm>
        </p:spPr>
        <p:txBody>
          <a:bodyPr>
            <a:noAutofit/>
          </a:bodyPr>
          <a:lstStyle/>
          <a:p>
            <a:pPr marL="0" indent="0" algn="just">
              <a:buNone/>
            </a:pPr>
            <a:r>
              <a:rPr lang="el-GR" sz="3200" dirty="0"/>
              <a:t>Ένιωσα το χέρι της μαμάς μέσα στο δικό μου να τρέμει. Γύρισα. Έκλαιγε. Ο πατέρας δε φώναζε. Δεν ήθελε να τον ακούσουν οι άλλοι να μας φωνάζει. Αυτά που έλεγε όμως μπορούσαν να σε κάνουν να κλάψεις ακόμα κι αν δεν τα φώναζε. […] Μακάρι να μπορούσα να ακούω μόνο αυτούς. Γύρισα το κεφάλι μου δεξιά και τους παρατηρούσα. Ο μπαμπάς τους γέμιζε </a:t>
            </a:r>
            <a:r>
              <a:rPr lang="el-GR" sz="3200" dirty="0" err="1"/>
              <a:t>κουβαδάκια</a:t>
            </a:r>
            <a:r>
              <a:rPr lang="el-GR" sz="3200" dirty="0"/>
              <a:t> με άμμο και τα βοηθούσε να χτίσουν κάστρα. (</a:t>
            </a:r>
            <a:r>
              <a:rPr lang="el-GR" sz="3200" i="1" dirty="0">
                <a:effectLst>
                  <a:outerShdw blurRad="38100" dist="38100" dir="2700000" algn="tl">
                    <a:srgbClr val="000000">
                      <a:alpha val="43137"/>
                    </a:srgbClr>
                  </a:outerShdw>
                </a:effectLst>
              </a:rPr>
              <a:t>Κεφ.1, Ο πατέρας</a:t>
            </a:r>
            <a:r>
              <a:rPr lang="el-GR" sz="3200" dirty="0"/>
              <a:t>)</a:t>
            </a:r>
            <a:endParaRPr lang="en-GB" sz="3200" dirty="0"/>
          </a:p>
          <a:p>
            <a:pPr marL="0" indent="0" algn="just">
              <a:buNone/>
            </a:pPr>
            <a:endParaRPr lang="en-GB" sz="3200" dirty="0"/>
          </a:p>
        </p:txBody>
      </p:sp>
      <p:pic>
        <p:nvPicPr>
          <p:cNvPr id="2050" name="Picture 2" descr="Image result for style angry clipart">
            <a:extLst>
              <a:ext uri="{FF2B5EF4-FFF2-40B4-BE49-F238E27FC236}">
                <a16:creationId xmlns:a16="http://schemas.microsoft.com/office/drawing/2014/main" id="{8F5093BC-0861-4C20-88F7-B746824AAE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6" b="3"/>
          <a:stretch/>
        </p:blipFill>
        <p:spPr bwMode="auto">
          <a:xfrm>
            <a:off x="7292678" y="1415844"/>
            <a:ext cx="4702109" cy="4802073"/>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500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33F8B6-9947-4F32-BDC9-DFC5DDAC0E24}"/>
              </a:ext>
            </a:extLst>
          </p:cNvPr>
          <p:cNvSpPr>
            <a:spLocks noGrp="1"/>
          </p:cNvSpPr>
          <p:nvPr>
            <p:ph type="title"/>
          </p:nvPr>
        </p:nvSpPr>
        <p:spPr>
          <a:xfrm>
            <a:off x="309716" y="218769"/>
            <a:ext cx="5127031" cy="830824"/>
          </a:xfrm>
        </p:spPr>
        <p:txBody>
          <a:bodyPr>
            <a:normAutofit/>
          </a:bodyPr>
          <a:lstStyle/>
          <a:p>
            <a:r>
              <a:rPr lang="el-GR" b="1" dirty="0">
                <a:effectLst>
                  <a:outerShdw blurRad="38100" dist="38100" dir="2700000" algn="tl">
                    <a:srgbClr val="000000">
                      <a:alpha val="43137"/>
                    </a:srgbClr>
                  </a:outerShdw>
                </a:effectLst>
                <a:latin typeface="+mn-lt"/>
              </a:rPr>
              <a:t>Παράδειγμα</a:t>
            </a:r>
            <a:endParaRPr lang="en-GB" b="1" dirty="0">
              <a:effectLst>
                <a:outerShdw blurRad="38100" dist="38100" dir="2700000" algn="tl">
                  <a:srgbClr val="000000">
                    <a:alpha val="43137"/>
                  </a:srgbClr>
                </a:outerShdw>
              </a:effectLst>
              <a:latin typeface="+mn-lt"/>
            </a:endParaRPr>
          </a:p>
        </p:txBody>
      </p:sp>
      <p:sp>
        <p:nvSpPr>
          <p:cNvPr id="3" name="Content Placeholder 2">
            <a:extLst>
              <a:ext uri="{FF2B5EF4-FFF2-40B4-BE49-F238E27FC236}">
                <a16:creationId xmlns:a16="http://schemas.microsoft.com/office/drawing/2014/main" id="{E048F858-E068-4B71-877D-507999913D20}"/>
              </a:ext>
            </a:extLst>
          </p:cNvPr>
          <p:cNvSpPr>
            <a:spLocks noGrp="1"/>
          </p:cNvSpPr>
          <p:nvPr>
            <p:ph idx="1"/>
          </p:nvPr>
        </p:nvSpPr>
        <p:spPr>
          <a:xfrm>
            <a:off x="309716" y="1049593"/>
            <a:ext cx="5633884" cy="3785419"/>
          </a:xfrm>
        </p:spPr>
        <p:txBody>
          <a:bodyPr>
            <a:noAutofit/>
          </a:bodyPr>
          <a:lstStyle/>
          <a:p>
            <a:pPr marL="0" indent="0">
              <a:buNone/>
            </a:pPr>
            <a:r>
              <a:rPr lang="el-GR" sz="3200" dirty="0"/>
              <a:t>Η σιωπή της γιαγιάς ήταν σαν να μεγέθυνε τον ήχο των φτερών της μύγας. Η γιαγιά δεν ήταν ο ευκολότερος άνθρωπος στον κόσμο, και δύσκολα έβλεπες χαμόγελο να σχηματίζεται στα χείλη της. Ένιωθα σχεδόν δυσάρεστα όσες φορές τη συναντούσαμε, γιατί ενώ η μαμά την είχε πεθυμήσει πολύ, εκείνη έβρισκε πάντα κάτι αρνητικό να της πει. </a:t>
            </a:r>
            <a:r>
              <a:rPr lang="el-GR" sz="3200" i="1" dirty="0">
                <a:effectLst>
                  <a:outerShdw blurRad="38100" dist="38100" dir="2700000" algn="tl">
                    <a:srgbClr val="000000">
                      <a:alpha val="43137"/>
                    </a:srgbClr>
                  </a:outerShdw>
                </a:effectLst>
              </a:rPr>
              <a:t>(Κεφ.10, Η γιαγιά)</a:t>
            </a:r>
            <a:endParaRPr lang="en-GB" sz="3200" i="1" dirty="0">
              <a:effectLst>
                <a:outerShdw blurRad="38100" dist="38100" dir="2700000" algn="tl">
                  <a:srgbClr val="000000">
                    <a:alpha val="43137"/>
                  </a:srgbClr>
                </a:outerShdw>
              </a:effectLst>
            </a:endParaRPr>
          </a:p>
          <a:p>
            <a:pPr marL="0" indent="0">
              <a:buNone/>
            </a:pPr>
            <a:endParaRPr lang="en-GB" sz="3200" dirty="0"/>
          </a:p>
        </p:txBody>
      </p:sp>
      <p:pic>
        <p:nvPicPr>
          <p:cNvPr id="3074" name="Picture 2" descr="Image result for grandmother sad clipart">
            <a:extLst>
              <a:ext uri="{FF2B5EF4-FFF2-40B4-BE49-F238E27FC236}">
                <a16:creationId xmlns:a16="http://schemas.microsoft.com/office/drawing/2014/main" id="{1E09677C-D947-430A-A602-A9BC44E69C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882" b="-1"/>
          <a:stretch/>
        </p:blipFill>
        <p:spPr bwMode="auto">
          <a:xfrm>
            <a:off x="6090612" y="10"/>
            <a:ext cx="6101387"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9492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1F7D-EE6C-40A5-BA7B-AB8A7E84F4D2}"/>
              </a:ext>
            </a:extLst>
          </p:cNvPr>
          <p:cNvSpPr>
            <a:spLocks noGrp="1"/>
          </p:cNvSpPr>
          <p:nvPr>
            <p:ph type="title"/>
          </p:nvPr>
        </p:nvSpPr>
        <p:spPr>
          <a:xfrm>
            <a:off x="4100599" y="371574"/>
            <a:ext cx="3216966" cy="1325563"/>
          </a:xfrm>
        </p:spPr>
        <p:txBody>
          <a:bodyPr/>
          <a:lstStyle/>
          <a:p>
            <a:pPr algn="ctr"/>
            <a:r>
              <a:rPr lang="el-GR" b="1" dirty="0">
                <a:solidFill>
                  <a:schemeClr val="accent2">
                    <a:lumMod val="75000"/>
                  </a:schemeClr>
                </a:solidFill>
                <a:effectLst>
                  <a:outerShdw blurRad="38100" dist="38100" dir="2700000" algn="tl">
                    <a:srgbClr val="000000">
                      <a:alpha val="43137"/>
                    </a:srgbClr>
                  </a:outerShdw>
                </a:effectLst>
                <a:latin typeface="+mn-lt"/>
              </a:rPr>
              <a:t>Ύφος</a:t>
            </a:r>
            <a:endParaRPr lang="en-GB" b="1" dirty="0">
              <a:solidFill>
                <a:schemeClr val="accent2">
                  <a:lumMod val="75000"/>
                </a:schemeClr>
              </a:solidFill>
              <a:effectLst>
                <a:outerShdw blurRad="38100" dist="38100" dir="2700000" algn="tl">
                  <a:srgbClr val="000000">
                    <a:alpha val="43137"/>
                  </a:srgbClr>
                </a:outerShdw>
              </a:effectLst>
              <a:latin typeface="+mn-lt"/>
            </a:endParaRPr>
          </a:p>
        </p:txBody>
      </p:sp>
      <p:sp>
        <p:nvSpPr>
          <p:cNvPr id="5" name="Rectangle: Rounded Corners 4">
            <a:extLst>
              <a:ext uri="{FF2B5EF4-FFF2-40B4-BE49-F238E27FC236}">
                <a16:creationId xmlns:a16="http://schemas.microsoft.com/office/drawing/2014/main" id="{FB9502AF-82D4-4C72-B500-E4035C813806}"/>
              </a:ext>
            </a:extLst>
          </p:cNvPr>
          <p:cNvSpPr/>
          <p:nvPr/>
        </p:nvSpPr>
        <p:spPr>
          <a:xfrm>
            <a:off x="5541774" y="5168519"/>
            <a:ext cx="3551582" cy="940905"/>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B0F0"/>
                </a:solidFill>
              </a:rPr>
              <a:t>Παύσεις</a:t>
            </a:r>
            <a:endParaRPr lang="en-GB" sz="3600" b="1" dirty="0">
              <a:solidFill>
                <a:srgbClr val="00B0F0"/>
              </a:solidFill>
            </a:endParaRPr>
          </a:p>
        </p:txBody>
      </p:sp>
      <p:sp>
        <p:nvSpPr>
          <p:cNvPr id="6" name="Rectangle: Rounded Corners 5">
            <a:extLst>
              <a:ext uri="{FF2B5EF4-FFF2-40B4-BE49-F238E27FC236}">
                <a16:creationId xmlns:a16="http://schemas.microsoft.com/office/drawing/2014/main" id="{1D381C32-0E34-466D-99C0-181E21E10D05}"/>
              </a:ext>
            </a:extLst>
          </p:cNvPr>
          <p:cNvSpPr/>
          <p:nvPr/>
        </p:nvSpPr>
        <p:spPr>
          <a:xfrm>
            <a:off x="6765235" y="2922619"/>
            <a:ext cx="3551582" cy="940905"/>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B050"/>
                </a:solidFill>
              </a:rPr>
              <a:t>Σιωπές</a:t>
            </a:r>
            <a:endParaRPr lang="en-GB" sz="3600" b="1" dirty="0">
              <a:solidFill>
                <a:srgbClr val="00B050"/>
              </a:solidFill>
            </a:endParaRPr>
          </a:p>
        </p:txBody>
      </p:sp>
      <p:sp>
        <p:nvSpPr>
          <p:cNvPr id="7" name="Rectangle: Rounded Corners 6">
            <a:extLst>
              <a:ext uri="{FF2B5EF4-FFF2-40B4-BE49-F238E27FC236}">
                <a16:creationId xmlns:a16="http://schemas.microsoft.com/office/drawing/2014/main" id="{D8A5C4E5-7EDE-48F3-89DA-2FD8280134FD}"/>
              </a:ext>
            </a:extLst>
          </p:cNvPr>
          <p:cNvSpPr/>
          <p:nvPr/>
        </p:nvSpPr>
        <p:spPr>
          <a:xfrm>
            <a:off x="821636" y="4227614"/>
            <a:ext cx="3551582" cy="940905"/>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2060"/>
                </a:solidFill>
              </a:rPr>
              <a:t>Υπαινιγμοί</a:t>
            </a:r>
            <a:endParaRPr lang="en-GB" sz="3600" b="1" dirty="0">
              <a:solidFill>
                <a:srgbClr val="002060"/>
              </a:solidFill>
            </a:endParaRPr>
          </a:p>
        </p:txBody>
      </p:sp>
      <p:sp>
        <p:nvSpPr>
          <p:cNvPr id="10" name="Rectangle: Rounded Corners 9">
            <a:extLst>
              <a:ext uri="{FF2B5EF4-FFF2-40B4-BE49-F238E27FC236}">
                <a16:creationId xmlns:a16="http://schemas.microsoft.com/office/drawing/2014/main" id="{2B682485-F695-438D-98F1-68EA3CB1D366}"/>
              </a:ext>
            </a:extLst>
          </p:cNvPr>
          <p:cNvSpPr/>
          <p:nvPr/>
        </p:nvSpPr>
        <p:spPr>
          <a:xfrm>
            <a:off x="1305339" y="1888433"/>
            <a:ext cx="3551582" cy="940905"/>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7030A0"/>
                </a:solidFill>
              </a:rPr>
              <a:t>Συνειρμοί</a:t>
            </a:r>
            <a:endParaRPr lang="en-GB" sz="3600" b="1" dirty="0">
              <a:solidFill>
                <a:srgbClr val="7030A0"/>
              </a:solidFill>
            </a:endParaRPr>
          </a:p>
        </p:txBody>
      </p:sp>
      <p:pic>
        <p:nvPicPr>
          <p:cNvPr id="5122" name="Picture 2" descr="Image result for ÏÎ¹Î»ÎµÎ½ÏÎµ clipart">
            <a:extLst>
              <a:ext uri="{FF2B5EF4-FFF2-40B4-BE49-F238E27FC236}">
                <a16:creationId xmlns:a16="http://schemas.microsoft.com/office/drawing/2014/main" id="{B8FE5231-581F-4798-9A5B-AAA67CA7B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8208" y="161303"/>
            <a:ext cx="1876447" cy="2632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793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9AC5-04FC-43B0-ABC3-089DE84D1F68}"/>
              </a:ext>
            </a:extLst>
          </p:cNvPr>
          <p:cNvSpPr>
            <a:spLocks noGrp="1"/>
          </p:cNvSpPr>
          <p:nvPr>
            <p:ph type="title"/>
          </p:nvPr>
        </p:nvSpPr>
        <p:spPr/>
        <p:txBody>
          <a:bodyPr/>
          <a:lstStyle/>
          <a:p>
            <a:pPr algn="ctr"/>
            <a:r>
              <a:rPr lang="el-GR" b="1" dirty="0">
                <a:effectLst>
                  <a:outerShdw blurRad="38100" dist="38100" dir="2700000" algn="tl">
                    <a:srgbClr val="000000">
                      <a:alpha val="43137"/>
                    </a:srgbClr>
                  </a:outerShdw>
                </a:effectLst>
              </a:rPr>
              <a:t>Παραδείγματα</a:t>
            </a:r>
            <a:endParaRPr lang="en-GB" b="1" dirty="0">
              <a:effectLst>
                <a:outerShdw blurRad="38100" dist="38100" dir="2700000" algn="tl">
                  <a:srgbClr val="000000">
                    <a:alpha val="43137"/>
                  </a:srgbClr>
                </a:outerShdw>
              </a:effectLst>
            </a:endParaRPr>
          </a:p>
        </p:txBody>
      </p:sp>
      <p:sp>
        <p:nvSpPr>
          <p:cNvPr id="4" name="Content Placeholder 2">
            <a:extLst>
              <a:ext uri="{FF2B5EF4-FFF2-40B4-BE49-F238E27FC236}">
                <a16:creationId xmlns:a16="http://schemas.microsoft.com/office/drawing/2014/main" id="{1EC44F57-26B7-48BC-B6EC-DAFDA5CA0EB2}"/>
              </a:ext>
            </a:extLst>
          </p:cNvPr>
          <p:cNvSpPr txBox="1">
            <a:spLocks/>
          </p:cNvSpPr>
          <p:nvPr/>
        </p:nvSpPr>
        <p:spPr>
          <a:xfrm>
            <a:off x="606287" y="1962700"/>
            <a:ext cx="10515600" cy="13255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solidFill>
                  <a:schemeClr val="accent1">
                    <a:lumMod val="50000"/>
                  </a:schemeClr>
                </a:solidFill>
              </a:rPr>
              <a:t>Μερικοί γδούποι ακόμα και μετά ησυχία. Σιωπή. Έκλεισα την πόρτα του δωματίου μου και κοιμήθηκα όπως ήμουν στο πάτωμα με τα ρούχα. (Κεφ.3, Σιωπή)</a:t>
            </a:r>
          </a:p>
          <a:p>
            <a:pPr marL="0" indent="0" algn="just">
              <a:buFont typeface="Arial" panose="020B0604020202020204" pitchFamily="34" charset="0"/>
              <a:buNone/>
            </a:pPr>
            <a:endParaRPr lang="en-GB" dirty="0">
              <a:solidFill>
                <a:schemeClr val="accent1">
                  <a:lumMod val="50000"/>
                </a:schemeClr>
              </a:solidFill>
            </a:endParaRPr>
          </a:p>
          <a:p>
            <a:pPr marL="0" indent="0" algn="just">
              <a:buFont typeface="Arial" panose="020B0604020202020204" pitchFamily="34" charset="0"/>
              <a:buNone/>
            </a:pPr>
            <a:endParaRPr lang="en-GB" dirty="0">
              <a:solidFill>
                <a:schemeClr val="accent1">
                  <a:lumMod val="50000"/>
                </a:schemeClr>
              </a:solidFill>
            </a:endParaRPr>
          </a:p>
        </p:txBody>
      </p:sp>
      <p:sp>
        <p:nvSpPr>
          <p:cNvPr id="5" name="Content Placeholder 2">
            <a:extLst>
              <a:ext uri="{FF2B5EF4-FFF2-40B4-BE49-F238E27FC236}">
                <a16:creationId xmlns:a16="http://schemas.microsoft.com/office/drawing/2014/main" id="{09E6A588-7A0E-4702-9678-5B52EA99684D}"/>
              </a:ext>
            </a:extLst>
          </p:cNvPr>
          <p:cNvSpPr txBox="1">
            <a:spLocks/>
          </p:cNvSpPr>
          <p:nvPr/>
        </p:nvSpPr>
        <p:spPr>
          <a:xfrm>
            <a:off x="606287" y="4063169"/>
            <a:ext cx="10515600" cy="13255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solidFill>
                  <a:schemeClr val="accent1">
                    <a:lumMod val="50000"/>
                  </a:schemeClr>
                </a:solidFill>
              </a:rPr>
              <a:t>«Φάε Άννα», με παρότρυνε η μαμά και ακούμπησε ελαφρά το παπούτσι της πάνω στο δικό μου. (Κεφ.7, Υπαινιγμοί)</a:t>
            </a:r>
          </a:p>
          <a:p>
            <a:pPr marL="0" indent="0" algn="just">
              <a:buFont typeface="Arial" panose="020B0604020202020204" pitchFamily="34" charset="0"/>
              <a:buNone/>
            </a:pPr>
            <a:endParaRPr lang="en-GB" dirty="0">
              <a:solidFill>
                <a:schemeClr val="accent1">
                  <a:lumMod val="50000"/>
                </a:schemeClr>
              </a:solidFill>
            </a:endParaRPr>
          </a:p>
          <a:p>
            <a:pPr marL="0" indent="0" algn="just">
              <a:buFont typeface="Arial" panose="020B0604020202020204" pitchFamily="34" charset="0"/>
              <a:buNone/>
            </a:pPr>
            <a:endParaRPr lang="en-GB" dirty="0">
              <a:solidFill>
                <a:schemeClr val="accent1">
                  <a:lumMod val="50000"/>
                </a:schemeClr>
              </a:solidFill>
            </a:endParaRPr>
          </a:p>
        </p:txBody>
      </p:sp>
    </p:spTree>
    <p:extLst>
      <p:ext uri="{BB962C8B-B14F-4D97-AF65-F5344CB8AC3E}">
        <p14:creationId xmlns:p14="http://schemas.microsoft.com/office/powerpoint/2010/main" val="3073112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0028-992D-467F-BABE-12B0E82D4158}"/>
              </a:ext>
            </a:extLst>
          </p:cNvPr>
          <p:cNvSpPr>
            <a:spLocks noGrp="1"/>
          </p:cNvSpPr>
          <p:nvPr>
            <p:ph type="title"/>
          </p:nvPr>
        </p:nvSpPr>
        <p:spPr>
          <a:xfrm>
            <a:off x="3445566" y="285612"/>
            <a:ext cx="4929808" cy="1325563"/>
          </a:xfrm>
        </p:spPr>
        <p:txBody>
          <a:bodyPr/>
          <a:lstStyle/>
          <a:p>
            <a:r>
              <a:rPr lang="el-GR" b="1" dirty="0">
                <a:solidFill>
                  <a:schemeClr val="accent1">
                    <a:lumMod val="50000"/>
                  </a:schemeClr>
                </a:solidFill>
                <a:latin typeface="+mn-lt"/>
              </a:rPr>
              <a:t>Εκφραστικά μέσα</a:t>
            </a:r>
            <a:endParaRPr lang="en-GB" b="1" dirty="0">
              <a:solidFill>
                <a:schemeClr val="accent1">
                  <a:lumMod val="50000"/>
                </a:schemeClr>
              </a:solidFill>
              <a:latin typeface="+mn-lt"/>
            </a:endParaRPr>
          </a:p>
        </p:txBody>
      </p:sp>
      <p:sp>
        <p:nvSpPr>
          <p:cNvPr id="4" name="Rectangle: Rounded Corners 3">
            <a:extLst>
              <a:ext uri="{FF2B5EF4-FFF2-40B4-BE49-F238E27FC236}">
                <a16:creationId xmlns:a16="http://schemas.microsoft.com/office/drawing/2014/main" id="{021408EA-F145-4B55-B403-0666CC631C9D}"/>
              </a:ext>
            </a:extLst>
          </p:cNvPr>
          <p:cNvSpPr/>
          <p:nvPr/>
        </p:nvSpPr>
        <p:spPr>
          <a:xfrm>
            <a:off x="6026427" y="1882032"/>
            <a:ext cx="3551582" cy="940905"/>
          </a:xfrm>
          <a:prstGeom prst="round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2060"/>
                </a:solidFill>
              </a:rPr>
              <a:t>Μεταφορές</a:t>
            </a:r>
            <a:endParaRPr lang="en-GB" sz="3600" b="1" dirty="0">
              <a:solidFill>
                <a:srgbClr val="002060"/>
              </a:solidFill>
            </a:endParaRPr>
          </a:p>
        </p:txBody>
      </p:sp>
      <p:sp>
        <p:nvSpPr>
          <p:cNvPr id="5" name="Rectangle: Rounded Corners 4">
            <a:extLst>
              <a:ext uri="{FF2B5EF4-FFF2-40B4-BE49-F238E27FC236}">
                <a16:creationId xmlns:a16="http://schemas.microsoft.com/office/drawing/2014/main" id="{8F170315-4900-4205-B4A5-675857038ACC}"/>
              </a:ext>
            </a:extLst>
          </p:cNvPr>
          <p:cNvSpPr/>
          <p:nvPr/>
        </p:nvSpPr>
        <p:spPr>
          <a:xfrm>
            <a:off x="8186531" y="4540319"/>
            <a:ext cx="3551582" cy="940905"/>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chemeClr val="tx1"/>
                </a:solidFill>
              </a:rPr>
              <a:t>Παρομοιώσεις</a:t>
            </a:r>
            <a:endParaRPr lang="en-GB" sz="3600" b="1" dirty="0">
              <a:solidFill>
                <a:schemeClr val="tx1"/>
              </a:solidFill>
            </a:endParaRPr>
          </a:p>
        </p:txBody>
      </p:sp>
      <p:sp>
        <p:nvSpPr>
          <p:cNvPr id="6" name="Rectangle: Rounded Corners 5">
            <a:extLst>
              <a:ext uri="{FF2B5EF4-FFF2-40B4-BE49-F238E27FC236}">
                <a16:creationId xmlns:a16="http://schemas.microsoft.com/office/drawing/2014/main" id="{3EE72FE2-82C8-461E-BB28-66298CCD99EB}"/>
              </a:ext>
            </a:extLst>
          </p:cNvPr>
          <p:cNvSpPr/>
          <p:nvPr/>
        </p:nvSpPr>
        <p:spPr>
          <a:xfrm>
            <a:off x="4432854" y="3600277"/>
            <a:ext cx="3551582" cy="940905"/>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FF0000"/>
                </a:solidFill>
              </a:rPr>
              <a:t>Αρνήσεις</a:t>
            </a:r>
            <a:endParaRPr lang="en-GB" sz="3600" b="1" dirty="0">
              <a:solidFill>
                <a:srgbClr val="FF0000"/>
              </a:solidFill>
            </a:endParaRPr>
          </a:p>
        </p:txBody>
      </p:sp>
      <p:sp>
        <p:nvSpPr>
          <p:cNvPr id="7" name="Rectangle: Rounded Corners 6">
            <a:extLst>
              <a:ext uri="{FF2B5EF4-FFF2-40B4-BE49-F238E27FC236}">
                <a16:creationId xmlns:a16="http://schemas.microsoft.com/office/drawing/2014/main" id="{62A7D48B-96D0-4F90-B521-9B3238E70282}"/>
              </a:ext>
            </a:extLst>
          </p:cNvPr>
          <p:cNvSpPr/>
          <p:nvPr/>
        </p:nvSpPr>
        <p:spPr>
          <a:xfrm>
            <a:off x="4320209" y="5581650"/>
            <a:ext cx="3551582" cy="940905"/>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B050"/>
                </a:solidFill>
              </a:rPr>
              <a:t>Σημεία στίξης</a:t>
            </a:r>
            <a:endParaRPr lang="en-GB" sz="3600" b="1" dirty="0">
              <a:solidFill>
                <a:srgbClr val="00B050"/>
              </a:solidFill>
            </a:endParaRPr>
          </a:p>
        </p:txBody>
      </p:sp>
      <p:sp>
        <p:nvSpPr>
          <p:cNvPr id="8" name="Rectangle: Rounded Corners 7">
            <a:extLst>
              <a:ext uri="{FF2B5EF4-FFF2-40B4-BE49-F238E27FC236}">
                <a16:creationId xmlns:a16="http://schemas.microsoft.com/office/drawing/2014/main" id="{4E6F1EB6-0C43-4488-A500-5385FB5A2D40}"/>
              </a:ext>
            </a:extLst>
          </p:cNvPr>
          <p:cNvSpPr/>
          <p:nvPr/>
        </p:nvSpPr>
        <p:spPr>
          <a:xfrm>
            <a:off x="510210" y="4458493"/>
            <a:ext cx="3551582" cy="940905"/>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0070C0"/>
                </a:solidFill>
              </a:rPr>
              <a:t>Απουσία επιθέτων</a:t>
            </a:r>
            <a:endParaRPr lang="en-GB" sz="3600" b="1" dirty="0">
              <a:solidFill>
                <a:srgbClr val="0070C0"/>
              </a:solidFill>
            </a:endParaRPr>
          </a:p>
        </p:txBody>
      </p:sp>
      <p:sp>
        <p:nvSpPr>
          <p:cNvPr id="9" name="Rectangle: Rounded Corners 8">
            <a:extLst>
              <a:ext uri="{FF2B5EF4-FFF2-40B4-BE49-F238E27FC236}">
                <a16:creationId xmlns:a16="http://schemas.microsoft.com/office/drawing/2014/main" id="{A6B97DB8-54BA-4603-9A8E-EF2125B3C757}"/>
              </a:ext>
            </a:extLst>
          </p:cNvPr>
          <p:cNvSpPr/>
          <p:nvPr/>
        </p:nvSpPr>
        <p:spPr>
          <a:xfrm>
            <a:off x="185530" y="1865329"/>
            <a:ext cx="3551582" cy="940905"/>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a:solidFill>
                  <a:srgbClr val="7030A0"/>
                </a:solidFill>
              </a:rPr>
              <a:t>Υπερβολή</a:t>
            </a:r>
            <a:endParaRPr lang="en-GB" sz="3600" b="1" dirty="0">
              <a:solidFill>
                <a:srgbClr val="7030A0"/>
              </a:solidFill>
            </a:endParaRPr>
          </a:p>
        </p:txBody>
      </p:sp>
      <p:pic>
        <p:nvPicPr>
          <p:cNvPr id="6146" name="Picture 2" descr="Image result for negative clipart">
            <a:extLst>
              <a:ext uri="{FF2B5EF4-FFF2-40B4-BE49-F238E27FC236}">
                <a16:creationId xmlns:a16="http://schemas.microsoft.com/office/drawing/2014/main" id="{FD89B2BA-25AA-4241-8666-611876237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4199" y="26010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003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A6DB7E-24CB-4997-8AB1-0F32A90E1F79}"/>
              </a:ext>
            </a:extLst>
          </p:cNvPr>
          <p:cNvSpPr>
            <a:spLocks noGrp="1"/>
          </p:cNvSpPr>
          <p:nvPr>
            <p:ph idx="1"/>
          </p:nvPr>
        </p:nvSpPr>
        <p:spPr>
          <a:xfrm>
            <a:off x="838200" y="1825625"/>
            <a:ext cx="10515600" cy="1447662"/>
          </a:xfrm>
        </p:spPr>
        <p:txBody>
          <a:bodyPr/>
          <a:lstStyle/>
          <a:p>
            <a:pPr marL="0" indent="0" algn="just">
              <a:buNone/>
            </a:pPr>
            <a:r>
              <a:rPr lang="el-GR" dirty="0"/>
              <a:t>Δεν έλεγα τίποτα. Ένιωθα κενή. Δεν ένιωθα τίποτα. Ήταν σαν να μην το ζούσα εγώ όλο αυτό. Σαν να ήταν η ζωή κάποιας άλλης και την παρακολουθούσα από μια γωνιά στο σαλόνι.</a:t>
            </a:r>
            <a:r>
              <a:rPr lang="en-GB" dirty="0"/>
              <a:t> (</a:t>
            </a:r>
            <a:r>
              <a:rPr lang="el-GR" dirty="0"/>
              <a:t>Κεφ.9, Άρνηση)</a:t>
            </a:r>
            <a:endParaRPr lang="en-GB" dirty="0"/>
          </a:p>
          <a:p>
            <a:pPr algn="just"/>
            <a:endParaRPr lang="en-GB" dirty="0"/>
          </a:p>
        </p:txBody>
      </p:sp>
      <p:sp>
        <p:nvSpPr>
          <p:cNvPr id="4" name="Title 1">
            <a:extLst>
              <a:ext uri="{FF2B5EF4-FFF2-40B4-BE49-F238E27FC236}">
                <a16:creationId xmlns:a16="http://schemas.microsoft.com/office/drawing/2014/main" id="{6F34F5E0-90E4-4E02-BBE4-545AD2A8A531}"/>
              </a:ext>
            </a:extLst>
          </p:cNvPr>
          <p:cNvSpPr>
            <a:spLocks noGrp="1"/>
          </p:cNvSpPr>
          <p:nvPr>
            <p:ph type="title"/>
          </p:nvPr>
        </p:nvSpPr>
        <p:spPr>
          <a:xfrm>
            <a:off x="838200" y="365125"/>
            <a:ext cx="10515600" cy="1325563"/>
          </a:xfrm>
        </p:spPr>
        <p:txBody>
          <a:bodyPr/>
          <a:lstStyle/>
          <a:p>
            <a:pPr algn="ctr"/>
            <a:r>
              <a:rPr lang="el-GR" b="1" dirty="0">
                <a:effectLst>
                  <a:outerShdw blurRad="38100" dist="38100" dir="2700000" algn="tl">
                    <a:srgbClr val="000000">
                      <a:alpha val="43137"/>
                    </a:srgbClr>
                  </a:outerShdw>
                </a:effectLst>
              </a:rPr>
              <a:t>Παραδείγματα</a:t>
            </a:r>
            <a:endParaRPr lang="en-GB" b="1" dirty="0">
              <a:effectLst>
                <a:outerShdw blurRad="38100" dist="38100" dir="2700000" algn="tl">
                  <a:srgbClr val="000000">
                    <a:alpha val="43137"/>
                  </a:srgbClr>
                </a:outerShdw>
              </a:effectLst>
            </a:endParaRPr>
          </a:p>
        </p:txBody>
      </p:sp>
      <p:sp>
        <p:nvSpPr>
          <p:cNvPr id="5" name="Content Placeholder 2">
            <a:extLst>
              <a:ext uri="{FF2B5EF4-FFF2-40B4-BE49-F238E27FC236}">
                <a16:creationId xmlns:a16="http://schemas.microsoft.com/office/drawing/2014/main" id="{054BF2CA-F7BC-456E-B427-72A2CCBFC7AB}"/>
              </a:ext>
            </a:extLst>
          </p:cNvPr>
          <p:cNvSpPr txBox="1">
            <a:spLocks/>
          </p:cNvSpPr>
          <p:nvPr/>
        </p:nvSpPr>
        <p:spPr>
          <a:xfrm>
            <a:off x="838200" y="3892964"/>
            <a:ext cx="10515600" cy="2242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t>Όσα χρόνια και να περάσουν, θα θυμάμαι πάντα τους εφιάλτες εκείνης της βραδιάς. Είχαν όλοι τους την κλειστοφοβική σκοτεινιά του δάσους. Τη λαβυρινθώδη διάταξη των πυκνών δέντρων γύρω από τη μηδαμινή ύπαρξή μου. Και το γδούπο από το κορμί της μαμάς την ώρα που σωριαζόταν. (Κεφ.14, Μεταφορά)</a:t>
            </a:r>
            <a:endParaRPr lang="en-GB" dirty="0"/>
          </a:p>
          <a:p>
            <a:pPr marL="0" indent="0" algn="just">
              <a:buFont typeface="Arial" panose="020B0604020202020204" pitchFamily="34" charset="0"/>
              <a:buNone/>
            </a:pPr>
            <a:endParaRPr lang="en-GB" dirty="0"/>
          </a:p>
        </p:txBody>
      </p:sp>
      <p:pic>
        <p:nvPicPr>
          <p:cNvPr id="6" name="Picture 4" descr="Related image">
            <a:extLst>
              <a:ext uri="{FF2B5EF4-FFF2-40B4-BE49-F238E27FC236}">
                <a16:creationId xmlns:a16="http://schemas.microsoft.com/office/drawing/2014/main" id="{AA0C82C2-00A9-4A39-9AD5-250DD9741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9861" y="2549456"/>
            <a:ext cx="1533939" cy="13268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labyrinth clipart">
            <a:extLst>
              <a:ext uri="{FF2B5EF4-FFF2-40B4-BE49-F238E27FC236}">
                <a16:creationId xmlns:a16="http://schemas.microsoft.com/office/drawing/2014/main" id="{8C60BB59-41F4-4CE7-840A-FA11FCC20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9513" y="5444986"/>
            <a:ext cx="1381540" cy="1381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783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0036B4A4-A8B6-4A5C-A816-61DF4DDE0191}"/>
              </a:ext>
            </a:extLst>
          </p:cNvPr>
          <p:cNvSpPr/>
          <p:nvPr/>
        </p:nvSpPr>
        <p:spPr>
          <a:xfrm>
            <a:off x="176463" y="537760"/>
            <a:ext cx="1171074" cy="107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6</a:t>
            </a:r>
          </a:p>
        </p:txBody>
      </p:sp>
      <p:sp>
        <p:nvSpPr>
          <p:cNvPr id="5" name="TextBox 4">
            <a:extLst>
              <a:ext uri="{FF2B5EF4-FFF2-40B4-BE49-F238E27FC236}">
                <a16:creationId xmlns:a16="http://schemas.microsoft.com/office/drawing/2014/main" id="{106215D0-2C73-4931-88C6-2D2B01AA782B}"/>
              </a:ext>
            </a:extLst>
          </p:cNvPr>
          <p:cNvSpPr txBox="1"/>
          <p:nvPr/>
        </p:nvSpPr>
        <p:spPr>
          <a:xfrm>
            <a:off x="1484242" y="537760"/>
            <a:ext cx="9952383" cy="769441"/>
          </a:xfrm>
          <a:prstGeom prst="rect">
            <a:avLst/>
          </a:prstGeom>
          <a:noFill/>
        </p:spPr>
        <p:txBody>
          <a:bodyPr wrap="square" rtlCol="0">
            <a:spAutoFit/>
          </a:bodyPr>
          <a:lstStyle/>
          <a:p>
            <a:pPr algn="ctr"/>
            <a:r>
              <a:rPr lang="el-GR" sz="4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Παρομοιώσεις</a:t>
            </a:r>
            <a:endParaRPr lang="en-GB" sz="44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194" name="Picture 2" descr="Image result for similarities animation">
            <a:extLst>
              <a:ext uri="{FF2B5EF4-FFF2-40B4-BE49-F238E27FC236}">
                <a16:creationId xmlns:a16="http://schemas.microsoft.com/office/drawing/2014/main" id="{9E0F978B-0E1F-4144-BDD6-17C1D1498F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275" y="2286000"/>
            <a:ext cx="62674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077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43B8B1-98EE-436D-999A-A2D0DC53DBE5}"/>
              </a:ext>
            </a:extLst>
          </p:cNvPr>
          <p:cNvPicPr>
            <a:picLocks noChangeAspect="1"/>
          </p:cNvPicPr>
          <p:nvPr/>
        </p:nvPicPr>
        <p:blipFill rotWithShape="1">
          <a:blip r:embed="rId2">
            <a:alphaModFix/>
            <a:extLst/>
          </a:blip>
          <a:srcRect l="16085" r="16085"/>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4" name="TextBox 3">
            <a:extLst>
              <a:ext uri="{FF2B5EF4-FFF2-40B4-BE49-F238E27FC236}">
                <a16:creationId xmlns:a16="http://schemas.microsoft.com/office/drawing/2014/main" id="{01583244-DFBC-4E8D-9F18-634D92AC001B}"/>
              </a:ext>
            </a:extLst>
          </p:cNvPr>
          <p:cNvSpPr txBox="1"/>
          <p:nvPr/>
        </p:nvSpPr>
        <p:spPr>
          <a:xfrm>
            <a:off x="804998" y="798445"/>
            <a:ext cx="4803636" cy="131166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dirty="0">
                <a:solidFill>
                  <a:srgbClr val="FF0000"/>
                </a:solidFill>
                <a:latin typeface="+mj-lt"/>
                <a:ea typeface="+mj-ea"/>
                <a:cs typeface="+mj-cs"/>
              </a:rPr>
              <a:t>Πα</a:t>
            </a:r>
            <a:r>
              <a:rPr lang="en-US" sz="4400" b="1" dirty="0" err="1">
                <a:solidFill>
                  <a:srgbClr val="FF0000"/>
                </a:solidFill>
                <a:latin typeface="+mj-lt"/>
                <a:ea typeface="+mj-ea"/>
                <a:cs typeface="+mj-cs"/>
              </a:rPr>
              <a:t>ρομοίωση</a:t>
            </a:r>
            <a:endParaRPr lang="en-US" sz="4400" b="1" dirty="0">
              <a:solidFill>
                <a:srgbClr val="FF0000"/>
              </a:solidFill>
              <a:latin typeface="+mj-lt"/>
              <a:ea typeface="+mj-ea"/>
              <a:cs typeface="+mj-cs"/>
            </a:endParaRPr>
          </a:p>
        </p:txBody>
      </p:sp>
      <p:sp>
        <p:nvSpPr>
          <p:cNvPr id="3" name="Content Placeholder 2">
            <a:extLst>
              <a:ext uri="{FF2B5EF4-FFF2-40B4-BE49-F238E27FC236}">
                <a16:creationId xmlns:a16="http://schemas.microsoft.com/office/drawing/2014/main" id="{D2000E98-D418-4331-9C17-A0C8D1218FA0}"/>
              </a:ext>
            </a:extLst>
          </p:cNvPr>
          <p:cNvSpPr>
            <a:spLocks noGrp="1"/>
          </p:cNvSpPr>
          <p:nvPr>
            <p:ph idx="1"/>
          </p:nvPr>
        </p:nvSpPr>
        <p:spPr>
          <a:xfrm>
            <a:off x="804998" y="2270725"/>
            <a:ext cx="4706803" cy="3788830"/>
          </a:xfrm>
        </p:spPr>
        <p:txBody>
          <a:bodyPr vert="horz" lIns="91440" tIns="45720" rIns="91440" bIns="45720" rtlCol="0" anchor="ctr">
            <a:normAutofit/>
          </a:bodyPr>
          <a:lstStyle/>
          <a:p>
            <a:pPr marL="0" indent="0" algn="just">
              <a:buNone/>
            </a:pPr>
            <a:r>
              <a:rPr lang="en-US" sz="3200" dirty="0">
                <a:solidFill>
                  <a:srgbClr val="000000"/>
                </a:solidFill>
              </a:rPr>
              <a:t>«</a:t>
            </a:r>
            <a:r>
              <a:rPr lang="en-US" sz="3200" dirty="0" err="1">
                <a:solidFill>
                  <a:srgbClr val="000000"/>
                </a:solidFill>
              </a:rPr>
              <a:t>Πήγ</a:t>
            </a:r>
            <a:r>
              <a:rPr lang="en-US" sz="3200" dirty="0">
                <a:solidFill>
                  <a:srgbClr val="000000"/>
                </a:solidFill>
              </a:rPr>
              <a:t>αινε Άννα», ούρλιαξε ο πατέρας, και είχε τόση ένταση η φωνή του που την ένιωσα σαν ορμητικό κύμα που με έστελνε πάνω σε κοφτερά βράχια για να κομματιαστώ. (Κεφ.3)</a:t>
            </a:r>
          </a:p>
          <a:p>
            <a:pPr marL="0" indent="0" algn="just">
              <a:buNone/>
            </a:pPr>
            <a:endParaRPr lang="en-US" sz="3200" dirty="0">
              <a:solidFill>
                <a:srgbClr val="000000"/>
              </a:solidFill>
            </a:endParaRPr>
          </a:p>
        </p:txBody>
      </p:sp>
    </p:spTree>
    <p:extLst>
      <p:ext uri="{BB962C8B-B14F-4D97-AF65-F5344CB8AC3E}">
        <p14:creationId xmlns:p14="http://schemas.microsoft.com/office/powerpoint/2010/main" val="2139929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52C434-4D0F-48D7-A6C9-C52D75B95409}"/>
              </a:ext>
            </a:extLst>
          </p:cNvPr>
          <p:cNvSpPr txBox="1"/>
          <p:nvPr/>
        </p:nvSpPr>
        <p:spPr>
          <a:xfrm>
            <a:off x="655320" y="365125"/>
            <a:ext cx="5120114" cy="1692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solidFill>
                  <a:srgbClr val="FF0000"/>
                </a:solidFill>
                <a:latin typeface="+mj-lt"/>
                <a:ea typeface="+mj-ea"/>
                <a:cs typeface="+mj-cs"/>
              </a:rPr>
              <a:t>Πα</a:t>
            </a:r>
            <a:r>
              <a:rPr lang="en-US" sz="4400" b="1" dirty="0" err="1">
                <a:solidFill>
                  <a:srgbClr val="FF0000"/>
                </a:solidFill>
                <a:latin typeface="+mj-lt"/>
                <a:ea typeface="+mj-ea"/>
                <a:cs typeface="+mj-cs"/>
              </a:rPr>
              <a:t>ρομοίωση</a:t>
            </a:r>
            <a:endParaRPr lang="en-US" sz="4400" b="1" dirty="0">
              <a:solidFill>
                <a:srgbClr val="FF0000"/>
              </a:solidFill>
              <a:latin typeface="+mj-lt"/>
              <a:ea typeface="+mj-ea"/>
              <a:cs typeface="+mj-cs"/>
            </a:endParaRPr>
          </a:p>
        </p:txBody>
      </p:sp>
      <p:cxnSp>
        <p:nvCxnSpPr>
          <p:cNvPr id="71"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DE60E83-EF29-446A-9F52-CD07F841F282}"/>
              </a:ext>
            </a:extLst>
          </p:cNvPr>
          <p:cNvSpPr>
            <a:spLocks noGrp="1"/>
          </p:cNvSpPr>
          <p:nvPr>
            <p:ph idx="1"/>
          </p:nvPr>
        </p:nvSpPr>
        <p:spPr>
          <a:xfrm>
            <a:off x="655321" y="2575034"/>
            <a:ext cx="5120113" cy="3462228"/>
          </a:xfrm>
        </p:spPr>
        <p:txBody>
          <a:bodyPr vert="horz" lIns="91440" tIns="45720" rIns="91440" bIns="45720" rtlCol="0">
            <a:normAutofit/>
          </a:bodyPr>
          <a:lstStyle/>
          <a:p>
            <a:pPr marL="0" indent="0" algn="just">
              <a:buNone/>
            </a:pPr>
            <a:r>
              <a:rPr lang="en-US" sz="3200" dirty="0" err="1"/>
              <a:t>Ξά</a:t>
            </a:r>
            <a:r>
              <a:rPr lang="en-US" sz="3200" dirty="0"/>
              <a:t>πλωσα κάτω λες και μπορούσε το κρύο πάτωμα να δροσίσει τον πυρετό που εξαπλωνόταν με ιλιγγιώδη ταχύτητα μέσα στο σώμα μου. (Κεφ.3)</a:t>
            </a:r>
          </a:p>
          <a:p>
            <a:pPr marL="0" indent="0" algn="just">
              <a:buNone/>
            </a:pPr>
            <a:endParaRPr lang="en-US" sz="3200" dirty="0"/>
          </a:p>
        </p:txBody>
      </p:sp>
      <p:pic>
        <p:nvPicPr>
          <p:cNvPr id="1026" name="Picture 2" descr="Image result for lying on the floor">
            <a:extLst>
              <a:ext uri="{FF2B5EF4-FFF2-40B4-BE49-F238E27FC236}">
                <a16:creationId xmlns:a16="http://schemas.microsoft.com/office/drawing/2014/main" id="{EA3CD897-D7B0-4D06-8866-729EA68D8F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00" r="22187" b="-2"/>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8327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Î¼ÏÎ±Î»Î± Î±ÏÎ¿ Î±Î³ÎºÎ±Î¸Î¹Î±">
            <a:extLst>
              <a:ext uri="{FF2B5EF4-FFF2-40B4-BE49-F238E27FC236}">
                <a16:creationId xmlns:a16="http://schemas.microsoft.com/office/drawing/2014/main" id="{7C5EC75D-99BD-4D29-A3B6-FE485A5C41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73" t="16054" r="-1" b="2384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337ECFF-A798-4C9D-967D-18B600CA0443}"/>
              </a:ext>
            </a:extLst>
          </p:cNvPr>
          <p:cNvSpPr txBox="1"/>
          <p:nvPr/>
        </p:nvSpPr>
        <p:spPr>
          <a:xfrm>
            <a:off x="7851031" y="632990"/>
            <a:ext cx="4062643" cy="104340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dirty="0">
                <a:solidFill>
                  <a:srgbClr val="FF0000"/>
                </a:solidFill>
                <a:latin typeface="+mj-lt"/>
                <a:ea typeface="+mj-ea"/>
                <a:cs typeface="+mj-cs"/>
              </a:rPr>
              <a:t>Πα</a:t>
            </a:r>
            <a:r>
              <a:rPr lang="en-US" sz="3600" b="1" dirty="0" err="1">
                <a:solidFill>
                  <a:srgbClr val="FF0000"/>
                </a:solidFill>
                <a:latin typeface="+mj-lt"/>
                <a:ea typeface="+mj-ea"/>
                <a:cs typeface="+mj-cs"/>
              </a:rPr>
              <a:t>ρομοίωση</a:t>
            </a:r>
            <a:endParaRPr lang="en-US" sz="3600" b="1" dirty="0">
              <a:solidFill>
                <a:srgbClr val="FF0000"/>
              </a:solidFill>
              <a:latin typeface="+mj-lt"/>
              <a:ea typeface="+mj-ea"/>
              <a:cs typeface="+mj-cs"/>
            </a:endParaRPr>
          </a:p>
        </p:txBody>
      </p:sp>
      <p:sp>
        <p:nvSpPr>
          <p:cNvPr id="3" name="Content Placeholder 2">
            <a:extLst>
              <a:ext uri="{FF2B5EF4-FFF2-40B4-BE49-F238E27FC236}">
                <a16:creationId xmlns:a16="http://schemas.microsoft.com/office/drawing/2014/main" id="{7CA132CF-627D-4B6C-BC1B-46CF87401448}"/>
              </a:ext>
            </a:extLst>
          </p:cNvPr>
          <p:cNvSpPr>
            <a:spLocks noGrp="1"/>
          </p:cNvSpPr>
          <p:nvPr>
            <p:ph idx="1"/>
          </p:nvPr>
        </p:nvSpPr>
        <p:spPr>
          <a:xfrm>
            <a:off x="7621030" y="1676399"/>
            <a:ext cx="4062642" cy="2754086"/>
          </a:xfrm>
        </p:spPr>
        <p:txBody>
          <a:bodyPr vert="horz" lIns="91440" tIns="45720" rIns="91440" bIns="45720" rtlCol="0" anchor="t">
            <a:normAutofit/>
          </a:bodyPr>
          <a:lstStyle/>
          <a:p>
            <a:pPr marL="0" indent="0" algn="just">
              <a:buNone/>
            </a:pPr>
            <a:r>
              <a:rPr lang="en-US" sz="3200" dirty="0"/>
              <a:t>Κα</a:t>
            </a:r>
            <a:r>
              <a:rPr lang="en-US" sz="3200" dirty="0" err="1"/>
              <a:t>τά</a:t>
            </a:r>
            <a:r>
              <a:rPr lang="en-US" sz="3200" dirty="0"/>
              <a:t>πια με δυσκολία τον κόμπο στο λαιμό μου σαν να κατάπινα μπαλάκι από αγκάθια. (Κεφ.4)</a:t>
            </a:r>
          </a:p>
          <a:p>
            <a:pPr marL="0" indent="0" algn="just">
              <a:buNone/>
            </a:pPr>
            <a:endParaRPr lang="en-US" sz="3200" dirty="0"/>
          </a:p>
        </p:txBody>
      </p:sp>
    </p:spTree>
    <p:extLst>
      <p:ext uri="{BB962C8B-B14F-4D97-AF65-F5344CB8AC3E}">
        <p14:creationId xmlns:p14="http://schemas.microsoft.com/office/powerpoint/2010/main" val="3948694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mage result for ÎºÎ¿Î¼Î¼Î±ÏÎ¹ Î¾ÏÎ»Î¿">
            <a:extLst>
              <a:ext uri="{FF2B5EF4-FFF2-40B4-BE49-F238E27FC236}">
                <a16:creationId xmlns:a16="http://schemas.microsoft.com/office/drawing/2014/main" id="{AE69862E-F372-4ABF-8BED-49C854B294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565" b="14771"/>
          <a:stretch/>
        </p:blipFill>
        <p:spPr bwMode="auto">
          <a:xfrm>
            <a:off x="-1" y="10"/>
            <a:ext cx="12192001" cy="4666928"/>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3" name="Oval 7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990026-C9B3-449A-899C-D45F04DC2C61}"/>
              </a:ext>
            </a:extLst>
          </p:cNvPr>
          <p:cNvSpPr txBox="1"/>
          <p:nvPr/>
        </p:nvSpPr>
        <p:spPr>
          <a:xfrm>
            <a:off x="804998" y="4551037"/>
            <a:ext cx="5021782" cy="15099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solidFill>
                  <a:srgbClr val="FF0000"/>
                </a:solidFill>
                <a:latin typeface="+mj-lt"/>
                <a:ea typeface="+mj-ea"/>
                <a:cs typeface="+mj-cs"/>
              </a:rPr>
              <a:t>Πα</a:t>
            </a:r>
            <a:r>
              <a:rPr lang="en-US" sz="4000" b="1" dirty="0" err="1">
                <a:solidFill>
                  <a:srgbClr val="FF0000"/>
                </a:solidFill>
                <a:latin typeface="+mj-lt"/>
                <a:ea typeface="+mj-ea"/>
                <a:cs typeface="+mj-cs"/>
              </a:rPr>
              <a:t>ρομοίωση</a:t>
            </a:r>
            <a:endParaRPr lang="en-US" sz="4000" b="1" dirty="0">
              <a:solidFill>
                <a:srgbClr val="FF0000"/>
              </a:solidFill>
              <a:latin typeface="+mj-lt"/>
              <a:ea typeface="+mj-ea"/>
              <a:cs typeface="+mj-cs"/>
            </a:endParaRPr>
          </a:p>
        </p:txBody>
      </p:sp>
      <p:sp>
        <p:nvSpPr>
          <p:cNvPr id="3" name="Content Placeholder 2">
            <a:extLst>
              <a:ext uri="{FF2B5EF4-FFF2-40B4-BE49-F238E27FC236}">
                <a16:creationId xmlns:a16="http://schemas.microsoft.com/office/drawing/2014/main" id="{FF836434-1F5A-4754-8816-C9D5801F282F}"/>
              </a:ext>
            </a:extLst>
          </p:cNvPr>
          <p:cNvSpPr>
            <a:spLocks noGrp="1"/>
          </p:cNvSpPr>
          <p:nvPr>
            <p:ph idx="1"/>
          </p:nvPr>
        </p:nvSpPr>
        <p:spPr>
          <a:xfrm>
            <a:off x="6470247" y="4551037"/>
            <a:ext cx="4926411" cy="1509935"/>
          </a:xfrm>
        </p:spPr>
        <p:txBody>
          <a:bodyPr vert="horz" lIns="91440" tIns="45720" rIns="91440" bIns="45720" rtlCol="0" anchor="ctr">
            <a:normAutofit/>
          </a:bodyPr>
          <a:lstStyle/>
          <a:p>
            <a:pPr marL="0" indent="0" algn="just">
              <a:buNone/>
            </a:pPr>
            <a:r>
              <a:rPr lang="en-US" sz="3200" dirty="0" err="1">
                <a:solidFill>
                  <a:srgbClr val="000000"/>
                </a:solidFill>
              </a:rPr>
              <a:t>Το</a:t>
            </a:r>
            <a:r>
              <a:rPr lang="en-US" sz="3200" dirty="0">
                <a:solidFill>
                  <a:srgbClr val="000000"/>
                </a:solidFill>
              </a:rPr>
              <a:t> </a:t>
            </a:r>
            <a:r>
              <a:rPr lang="en-US" sz="3200" dirty="0" err="1">
                <a:solidFill>
                  <a:srgbClr val="000000"/>
                </a:solidFill>
              </a:rPr>
              <a:t>κορμί</a:t>
            </a:r>
            <a:r>
              <a:rPr lang="en-US" sz="3200" dirty="0">
                <a:solidFill>
                  <a:srgbClr val="000000"/>
                </a:solidFill>
              </a:rPr>
              <a:t> </a:t>
            </a:r>
            <a:r>
              <a:rPr lang="en-US" sz="3200" dirty="0" err="1">
                <a:solidFill>
                  <a:srgbClr val="000000"/>
                </a:solidFill>
              </a:rPr>
              <a:t>μου</a:t>
            </a:r>
            <a:r>
              <a:rPr lang="en-US" sz="3200" dirty="0">
                <a:solidFill>
                  <a:srgbClr val="000000"/>
                </a:solidFill>
              </a:rPr>
              <a:t> </a:t>
            </a:r>
            <a:r>
              <a:rPr lang="en-US" sz="3200" dirty="0" err="1">
                <a:solidFill>
                  <a:srgbClr val="000000"/>
                </a:solidFill>
              </a:rPr>
              <a:t>ήτ</a:t>
            </a:r>
            <a:r>
              <a:rPr lang="en-US" sz="3200" dirty="0">
                <a:solidFill>
                  <a:srgbClr val="000000"/>
                </a:solidFill>
              </a:rPr>
              <a:t>αν σαν ένα κομμάτι ξύλο (Κεφ.4)</a:t>
            </a:r>
          </a:p>
        </p:txBody>
      </p:sp>
    </p:spTree>
    <p:extLst>
      <p:ext uri="{BB962C8B-B14F-4D97-AF65-F5344CB8AC3E}">
        <p14:creationId xmlns:p14="http://schemas.microsoft.com/office/powerpoint/2010/main" val="26969463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2E9AB-80BA-485B-A984-FD41471206A0}"/>
              </a:ext>
            </a:extLst>
          </p:cNvPr>
          <p:cNvSpPr>
            <a:spLocks noGrp="1"/>
          </p:cNvSpPr>
          <p:nvPr>
            <p:ph idx="1"/>
          </p:nvPr>
        </p:nvSpPr>
        <p:spPr>
          <a:xfrm>
            <a:off x="568980" y="681037"/>
            <a:ext cx="10515600" cy="1509931"/>
          </a:xfrm>
        </p:spPr>
        <p:txBody>
          <a:bodyPr>
            <a:normAutofit/>
          </a:bodyPr>
          <a:lstStyle/>
          <a:p>
            <a:pPr marL="0" indent="0" algn="just">
              <a:buNone/>
            </a:pPr>
            <a:r>
              <a:rPr lang="el-GR" sz="3200" dirty="0"/>
              <a:t>Η μαμά εξακολουθούσε να μην αντιδρά. Σαν να είχε βγει μέσα από το σώμα της, σαν να είχε εξατμιστεί το είναι της και να πλανιόταν αεράκι στο χώρο. (Κεφ.13)</a:t>
            </a:r>
            <a:endParaRPr lang="en-GB" sz="3200" dirty="0"/>
          </a:p>
        </p:txBody>
      </p:sp>
      <p:sp>
        <p:nvSpPr>
          <p:cNvPr id="4" name="TextBox 3">
            <a:extLst>
              <a:ext uri="{FF2B5EF4-FFF2-40B4-BE49-F238E27FC236}">
                <a16:creationId xmlns:a16="http://schemas.microsoft.com/office/drawing/2014/main" id="{06565C98-CB52-4ED9-8F35-291BDE843066}"/>
              </a:ext>
            </a:extLst>
          </p:cNvPr>
          <p:cNvSpPr txBox="1"/>
          <p:nvPr/>
        </p:nvSpPr>
        <p:spPr>
          <a:xfrm>
            <a:off x="804998" y="3740834"/>
            <a:ext cx="3013023" cy="15099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solidFill>
                  <a:srgbClr val="FF0000"/>
                </a:solidFill>
                <a:latin typeface="+mj-lt"/>
                <a:ea typeface="+mj-ea"/>
                <a:cs typeface="+mj-cs"/>
              </a:rPr>
              <a:t>Πα</a:t>
            </a:r>
            <a:r>
              <a:rPr lang="en-US" sz="4000" b="1" dirty="0" err="1">
                <a:solidFill>
                  <a:srgbClr val="FF0000"/>
                </a:solidFill>
                <a:latin typeface="+mj-lt"/>
                <a:ea typeface="+mj-ea"/>
                <a:cs typeface="+mj-cs"/>
              </a:rPr>
              <a:t>ρομοίωση</a:t>
            </a:r>
            <a:endParaRPr lang="en-US" sz="4000" b="1" dirty="0">
              <a:solidFill>
                <a:srgbClr val="FF0000"/>
              </a:solidFill>
              <a:latin typeface="+mj-lt"/>
              <a:ea typeface="+mj-ea"/>
              <a:cs typeface="+mj-cs"/>
            </a:endParaRPr>
          </a:p>
        </p:txBody>
      </p:sp>
      <p:pic>
        <p:nvPicPr>
          <p:cNvPr id="4098" name="Picture 2" descr="Image result for ÎµÎ¾Ï Î±ÏÎ¿ ÏÎ¿ ÏÏÎ¼Î±">
            <a:extLst>
              <a:ext uri="{FF2B5EF4-FFF2-40B4-BE49-F238E27FC236}">
                <a16:creationId xmlns:a16="http://schemas.microsoft.com/office/drawing/2014/main" id="{55F6D40C-A4C6-4D13-B360-FA2F661D171D}"/>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a:off x="4754731" y="2814638"/>
            <a:ext cx="57626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5885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AEE82-D623-455B-94DC-ABA7A64D5DFF}"/>
              </a:ext>
            </a:extLst>
          </p:cNvPr>
          <p:cNvSpPr>
            <a:spLocks noGrp="1"/>
          </p:cNvSpPr>
          <p:nvPr>
            <p:ph type="title"/>
          </p:nvPr>
        </p:nvSpPr>
        <p:spPr/>
        <p:txBody>
          <a:bodyPr/>
          <a:lstStyle/>
          <a:p>
            <a:pPr algn="ctr"/>
            <a:r>
              <a:rPr lang="el-GR" dirty="0">
                <a:latin typeface="+mn-lt"/>
              </a:rPr>
              <a:t>Συμπληρώστε τις παρομοιώσεις…</a:t>
            </a:r>
            <a:endParaRPr lang="en-GB" dirty="0">
              <a:latin typeface="+mn-lt"/>
            </a:endParaRPr>
          </a:p>
        </p:txBody>
      </p:sp>
      <p:sp>
        <p:nvSpPr>
          <p:cNvPr id="3" name="Content Placeholder 2">
            <a:extLst>
              <a:ext uri="{FF2B5EF4-FFF2-40B4-BE49-F238E27FC236}">
                <a16:creationId xmlns:a16="http://schemas.microsoft.com/office/drawing/2014/main" id="{63A7168D-BA0A-48A8-9741-0E05246CA87A}"/>
              </a:ext>
            </a:extLst>
          </p:cNvPr>
          <p:cNvSpPr>
            <a:spLocks noGrp="1"/>
          </p:cNvSpPr>
          <p:nvPr>
            <p:ph idx="1"/>
          </p:nvPr>
        </p:nvSpPr>
        <p:spPr/>
        <p:txBody>
          <a:bodyPr>
            <a:normAutofit/>
          </a:bodyPr>
          <a:lstStyle/>
          <a:p>
            <a:r>
              <a:rPr lang="el-GR" sz="3600" dirty="0">
                <a:solidFill>
                  <a:srgbClr val="FF0000"/>
                </a:solidFill>
              </a:rPr>
              <a:t>…αλλά η φωνή του σκέπαζε τη δική της σαν…</a:t>
            </a:r>
          </a:p>
          <a:p>
            <a:r>
              <a:rPr lang="el-GR" sz="3600" dirty="0">
                <a:solidFill>
                  <a:schemeClr val="accent1">
                    <a:lumMod val="50000"/>
                  </a:schemeClr>
                </a:solidFill>
              </a:rPr>
              <a:t>Τα χέρια του γύρω από το σώμα μου ήταν σαν…</a:t>
            </a:r>
          </a:p>
          <a:p>
            <a:r>
              <a:rPr lang="el-GR" sz="3600" dirty="0">
                <a:solidFill>
                  <a:srgbClr val="7030A0"/>
                </a:solidFill>
              </a:rPr>
              <a:t>Ο αέρας γύρω μου άρχισε ξαφνικά να ελαττώνεται λες και…</a:t>
            </a:r>
          </a:p>
          <a:p>
            <a:r>
              <a:rPr lang="el-GR" sz="3600" dirty="0">
                <a:solidFill>
                  <a:schemeClr val="accent6">
                    <a:lumMod val="50000"/>
                  </a:schemeClr>
                </a:solidFill>
              </a:rPr>
              <a:t>Τα λόγια της με τίναξαν όπως…</a:t>
            </a:r>
            <a:endParaRPr lang="en-GB" sz="3600" dirty="0"/>
          </a:p>
        </p:txBody>
      </p:sp>
    </p:spTree>
    <p:extLst>
      <p:ext uri="{BB962C8B-B14F-4D97-AF65-F5344CB8AC3E}">
        <p14:creationId xmlns:p14="http://schemas.microsoft.com/office/powerpoint/2010/main" val="17862179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FB4B91-286A-44E8-8CC2-9CE1F8D02BD5}"/>
              </a:ext>
            </a:extLst>
          </p:cNvPr>
          <p:cNvSpPr>
            <a:spLocks noGrp="1"/>
          </p:cNvSpPr>
          <p:nvPr>
            <p:ph idx="1"/>
          </p:nvPr>
        </p:nvSpPr>
        <p:spPr>
          <a:xfrm>
            <a:off x="1471863" y="2457616"/>
            <a:ext cx="10515600" cy="692986"/>
          </a:xfrm>
        </p:spPr>
        <p:txBody>
          <a:bodyPr>
            <a:normAutofit/>
          </a:bodyPr>
          <a:lstStyle/>
          <a:p>
            <a:pPr marL="0" indent="0">
              <a:buNone/>
            </a:pPr>
            <a:r>
              <a:rPr lang="el-GR" sz="3200" dirty="0">
                <a:solidFill>
                  <a:schemeClr val="accent1">
                    <a:lumMod val="50000"/>
                  </a:schemeClr>
                </a:solidFill>
              </a:rPr>
              <a:t>Τα χέρια του ήταν σαν γάντζοι γύρω από το σώμα μου (Κεφ.4)</a:t>
            </a:r>
            <a:endParaRPr lang="en-GB" sz="3200" dirty="0">
              <a:solidFill>
                <a:schemeClr val="accent1">
                  <a:lumMod val="50000"/>
                </a:schemeClr>
              </a:solidFill>
            </a:endParaRPr>
          </a:p>
        </p:txBody>
      </p:sp>
      <p:sp>
        <p:nvSpPr>
          <p:cNvPr id="4" name="Content Placeholder 2">
            <a:extLst>
              <a:ext uri="{FF2B5EF4-FFF2-40B4-BE49-F238E27FC236}">
                <a16:creationId xmlns:a16="http://schemas.microsoft.com/office/drawing/2014/main" id="{DB8066E1-C919-4832-AE0F-FC752DB5EAF7}"/>
              </a:ext>
            </a:extLst>
          </p:cNvPr>
          <p:cNvSpPr txBox="1">
            <a:spLocks/>
          </p:cNvSpPr>
          <p:nvPr/>
        </p:nvSpPr>
        <p:spPr>
          <a:xfrm>
            <a:off x="236621" y="3421815"/>
            <a:ext cx="10515600" cy="692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200" dirty="0">
                <a:solidFill>
                  <a:srgbClr val="7030A0"/>
                </a:solidFill>
              </a:rPr>
              <a:t>Ο αέρας γύρω μου άρχισε ξαφνικά να ελαττώνεται. Λες και ρουφούσε ο πατέρας με τις πράξεις του όλο το διαθέσιμο οξυγόνο και καταδίκαζε εμένα να ασφυκτιώ. (Κεφ.18)</a:t>
            </a:r>
            <a:endParaRPr lang="en-GB" sz="3200" dirty="0">
              <a:solidFill>
                <a:srgbClr val="7030A0"/>
              </a:solidFill>
            </a:endParaRPr>
          </a:p>
        </p:txBody>
      </p:sp>
      <p:sp>
        <p:nvSpPr>
          <p:cNvPr id="5" name="Content Placeholder 2">
            <a:extLst>
              <a:ext uri="{FF2B5EF4-FFF2-40B4-BE49-F238E27FC236}">
                <a16:creationId xmlns:a16="http://schemas.microsoft.com/office/drawing/2014/main" id="{623E5A95-807E-4816-ABE0-D4D0082E0348}"/>
              </a:ext>
            </a:extLst>
          </p:cNvPr>
          <p:cNvSpPr txBox="1">
            <a:spLocks/>
          </p:cNvSpPr>
          <p:nvPr/>
        </p:nvSpPr>
        <p:spPr>
          <a:xfrm>
            <a:off x="1471863" y="5683752"/>
            <a:ext cx="10515600" cy="692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200" dirty="0">
                <a:solidFill>
                  <a:schemeClr val="accent6">
                    <a:lumMod val="50000"/>
                  </a:schemeClr>
                </a:solidFill>
              </a:rPr>
              <a:t>Τα λόγια της με τίναξαν όπως το ρεύμα που θα τίναζε ένα βρεγμένο χέρι (Κεφ.22)</a:t>
            </a:r>
            <a:endParaRPr lang="en-GB" sz="3200" dirty="0">
              <a:solidFill>
                <a:schemeClr val="accent6">
                  <a:lumMod val="50000"/>
                </a:schemeClr>
              </a:solidFill>
            </a:endParaRPr>
          </a:p>
        </p:txBody>
      </p:sp>
      <p:sp>
        <p:nvSpPr>
          <p:cNvPr id="6" name="Content Placeholder 2">
            <a:extLst>
              <a:ext uri="{FF2B5EF4-FFF2-40B4-BE49-F238E27FC236}">
                <a16:creationId xmlns:a16="http://schemas.microsoft.com/office/drawing/2014/main" id="{2260F2FC-D0B6-4B4A-97C9-1572669BE2B8}"/>
              </a:ext>
            </a:extLst>
          </p:cNvPr>
          <p:cNvSpPr txBox="1">
            <a:spLocks/>
          </p:cNvSpPr>
          <p:nvPr/>
        </p:nvSpPr>
        <p:spPr>
          <a:xfrm>
            <a:off x="469231" y="1115761"/>
            <a:ext cx="10515600" cy="692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3200" dirty="0">
                <a:solidFill>
                  <a:srgbClr val="FF0000"/>
                </a:solidFill>
              </a:rPr>
              <a:t>…αλλά η φωνή του σκέπαζε τη δική της σαν τη βροντή που σκεπάζει κάθε άλλο ήχο.(Κεφ.23)</a:t>
            </a:r>
            <a:endParaRPr lang="en-GB" sz="3200" dirty="0">
              <a:solidFill>
                <a:srgbClr val="FF0000"/>
              </a:solidFill>
            </a:endParaRPr>
          </a:p>
        </p:txBody>
      </p:sp>
    </p:spTree>
    <p:extLst>
      <p:ext uri="{BB962C8B-B14F-4D97-AF65-F5344CB8AC3E}">
        <p14:creationId xmlns:p14="http://schemas.microsoft.com/office/powerpoint/2010/main" val="2746519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ted-fly-image-0006">
            <a:extLst>
              <a:ext uri="{FF2B5EF4-FFF2-40B4-BE49-F238E27FC236}">
                <a16:creationId xmlns:a16="http://schemas.microsoft.com/office/drawing/2014/main" id="{42E0A757-D9BE-4FB6-B1A2-0C48ABB12D7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81625" y="3033713"/>
            <a:ext cx="1428750"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623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618205-0896-40F6-A878-50F358E722F3}"/>
              </a:ext>
            </a:extLst>
          </p:cNvPr>
          <p:cNvSpPr>
            <a:spLocks noGrp="1"/>
          </p:cNvSpPr>
          <p:nvPr>
            <p:ph type="title"/>
          </p:nvPr>
        </p:nvSpPr>
        <p:spPr>
          <a:xfrm>
            <a:off x="930966" y="2103437"/>
            <a:ext cx="10515600" cy="1325563"/>
          </a:xfrm>
        </p:spPr>
        <p:txBody>
          <a:bodyPr/>
          <a:lstStyle/>
          <a:p>
            <a:pPr algn="ctr"/>
            <a:r>
              <a:rPr lang="el-GR" dirty="0">
                <a:latin typeface="Bahnschrift Condensed" panose="020B0502040204020203" pitchFamily="34" charset="0"/>
              </a:rPr>
              <a:t>Τι γυρεύει μια </a:t>
            </a:r>
            <a:r>
              <a:rPr lang="el-GR" sz="6600" dirty="0">
                <a:latin typeface="Bahnschrift Condensed" panose="020B0502040204020203" pitchFamily="34" charset="0"/>
              </a:rPr>
              <a:t>μύγα</a:t>
            </a:r>
            <a:r>
              <a:rPr lang="el-GR" dirty="0">
                <a:latin typeface="Bahnschrift Condensed" panose="020B0502040204020203" pitchFamily="34" charset="0"/>
              </a:rPr>
              <a:t> μέσα στο κείμενο;;;</a:t>
            </a:r>
            <a:endParaRPr lang="en-GB" dirty="0">
              <a:latin typeface="Bahnschrift Condensed" panose="020B0502040204020203" pitchFamily="34" charset="0"/>
            </a:endParaRPr>
          </a:p>
        </p:txBody>
      </p:sp>
    </p:spTree>
    <p:extLst>
      <p:ext uri="{BB962C8B-B14F-4D97-AF65-F5344CB8AC3E}">
        <p14:creationId xmlns:p14="http://schemas.microsoft.com/office/powerpoint/2010/main" val="38775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A3922-0EA0-4775-8883-14FA2168AE99}"/>
              </a:ext>
            </a:extLst>
          </p:cNvPr>
          <p:cNvSpPr>
            <a:spLocks noGrp="1"/>
          </p:cNvSpPr>
          <p:nvPr>
            <p:ph idx="1"/>
          </p:nvPr>
        </p:nvSpPr>
        <p:spPr>
          <a:xfrm>
            <a:off x="838200" y="238538"/>
            <a:ext cx="10515600" cy="6493565"/>
          </a:xfrm>
        </p:spPr>
        <p:txBody>
          <a:bodyPr>
            <a:normAutofit lnSpcReduction="10000"/>
          </a:bodyPr>
          <a:lstStyle/>
          <a:p>
            <a:pPr marL="0" indent="0" algn="just">
              <a:buNone/>
            </a:pPr>
            <a:r>
              <a:rPr lang="el-GR" dirty="0"/>
              <a:t>Μέσα στο μπακάλικο </a:t>
            </a:r>
            <a:r>
              <a:rPr lang="el-GR" dirty="0">
                <a:effectLst>
                  <a:outerShdw blurRad="38100" dist="38100" dir="2700000" algn="tl">
                    <a:srgbClr val="000000">
                      <a:alpha val="43137"/>
                    </a:srgbClr>
                  </a:outerShdw>
                </a:effectLst>
              </a:rPr>
              <a:t>δεν υπήρχε ψυχή</a:t>
            </a:r>
            <a:r>
              <a:rPr lang="el-GR" dirty="0"/>
              <a:t>, πέρα από τον </a:t>
            </a:r>
            <a:r>
              <a:rPr lang="el-GR" dirty="0" err="1"/>
              <a:t>μπακάλη</a:t>
            </a:r>
            <a:r>
              <a:rPr lang="el-GR" dirty="0"/>
              <a:t> και μερικές </a:t>
            </a:r>
            <a:r>
              <a:rPr lang="el-GR" sz="3500" b="1" dirty="0">
                <a:solidFill>
                  <a:schemeClr val="accent6">
                    <a:lumMod val="50000"/>
                  </a:schemeClr>
                </a:solidFill>
              </a:rPr>
              <a:t>μύγες</a:t>
            </a:r>
            <a:r>
              <a:rPr lang="el-GR" dirty="0"/>
              <a:t> που έκαναν ανενόχλητες βόλτα στον αέρα. Μετά τις απαραίτητες εξηγήσεις του τύπου «ήρθαμε να κάνουμε έκπληξη στη γιαγιά», προς ικανοποίηση της περιέργειας του κύριου Κώστα, η μαμά τηλεφώνησε στη γιαγιά. Λίγα λεπτά αργότερα σταμάτησε με το αμάξι της έξω από το μπακάλικο.</a:t>
            </a:r>
            <a:endParaRPr lang="en-GB" dirty="0"/>
          </a:p>
          <a:p>
            <a:pPr marL="0" indent="0" algn="just">
              <a:buNone/>
            </a:pPr>
            <a:r>
              <a:rPr lang="el-GR" dirty="0"/>
              <a:t>Μέσα στο αυτοκίνητο το μόνο που ακουγόταν ήταν ο θόρυβος από τα φτερά μιας </a:t>
            </a:r>
            <a:r>
              <a:rPr lang="el-GR" sz="3500" b="1" dirty="0">
                <a:solidFill>
                  <a:schemeClr val="accent6">
                    <a:lumMod val="50000"/>
                  </a:schemeClr>
                </a:solidFill>
              </a:rPr>
              <a:t>μύγας</a:t>
            </a:r>
            <a:r>
              <a:rPr lang="el-GR" dirty="0"/>
              <a:t> που προσπαθούσε απεγνωσμένα να βρει διέξοδο και να πετάξει ξανά ελεύθερη. </a:t>
            </a:r>
            <a:r>
              <a:rPr lang="el-GR" dirty="0">
                <a:effectLst>
                  <a:outerShdw blurRad="38100" dist="38100" dir="2700000" algn="tl">
                    <a:srgbClr val="000000">
                      <a:alpha val="43137"/>
                    </a:srgbClr>
                  </a:outerShdw>
                </a:effectLst>
              </a:rPr>
              <a:t>Την καταλάβαινα. Γιατί μια ζωή έτσι ένιωθα κι εγώ. Μια ζωή με ακολουθούσε αυτό το κλειστοφοβικό συναίσθημα παγίδευσης.</a:t>
            </a:r>
            <a:endParaRPr lang="en-GB" dirty="0">
              <a:effectLst>
                <a:outerShdw blurRad="38100" dist="38100" dir="2700000" algn="tl">
                  <a:srgbClr val="000000">
                    <a:alpha val="43137"/>
                  </a:srgbClr>
                </a:outerShdw>
              </a:effectLst>
            </a:endParaRPr>
          </a:p>
          <a:p>
            <a:pPr marL="0" indent="0" algn="just">
              <a:buNone/>
            </a:pPr>
            <a:r>
              <a:rPr lang="el-GR" dirty="0">
                <a:effectLst>
                  <a:outerShdw blurRad="38100" dist="38100" dir="2700000" algn="tl">
                    <a:srgbClr val="000000">
                      <a:alpha val="43137"/>
                    </a:srgbClr>
                  </a:outerShdw>
                </a:effectLst>
              </a:rPr>
              <a:t>Η σιωπή της γιαγιάς </a:t>
            </a:r>
            <a:r>
              <a:rPr lang="el-GR" dirty="0"/>
              <a:t>ήταν σαν να μεγέθυνε τον ήχο των φτερών της </a:t>
            </a:r>
            <a:r>
              <a:rPr lang="el-GR" sz="3500" b="1" dirty="0">
                <a:solidFill>
                  <a:schemeClr val="accent6">
                    <a:lumMod val="50000"/>
                  </a:schemeClr>
                </a:solidFill>
              </a:rPr>
              <a:t>μύγας</a:t>
            </a:r>
            <a:r>
              <a:rPr lang="el-GR" dirty="0"/>
              <a:t>. </a:t>
            </a:r>
            <a:endParaRPr lang="en-GB" dirty="0"/>
          </a:p>
          <a:p>
            <a:pPr marL="0" indent="0" algn="just">
              <a:buNone/>
            </a:pPr>
            <a:r>
              <a:rPr lang="el-GR" dirty="0"/>
              <a:t>Έχει αλλάξει, έχει αλλάξει, έχει αλλάξει, επαναλαμβανόταν η ίδια σκέψη στο μυαλό μου. Την έδιωξα με την ίδια κίνηση που θα έδιωχνα μια </a:t>
            </a:r>
            <a:r>
              <a:rPr lang="el-GR" b="1" dirty="0">
                <a:solidFill>
                  <a:schemeClr val="accent1">
                    <a:lumMod val="50000"/>
                  </a:schemeClr>
                </a:solidFill>
                <a:effectLst>
                  <a:outerShdw blurRad="38100" dist="38100" dir="2700000" algn="tl">
                    <a:srgbClr val="000000">
                      <a:alpha val="43137"/>
                    </a:srgbClr>
                  </a:outerShdw>
                </a:effectLst>
              </a:rPr>
              <a:t>ενοχλητική</a:t>
            </a:r>
            <a:r>
              <a:rPr lang="el-GR" dirty="0"/>
              <a:t> </a:t>
            </a:r>
            <a:r>
              <a:rPr lang="el-GR" sz="4000" b="1" dirty="0">
                <a:solidFill>
                  <a:schemeClr val="accent6">
                    <a:lumMod val="50000"/>
                  </a:schemeClr>
                </a:solidFill>
              </a:rPr>
              <a:t>μύγα</a:t>
            </a:r>
            <a:r>
              <a:rPr lang="el-GR" dirty="0"/>
              <a:t> που κάθισε στο φαγητό μου.</a:t>
            </a:r>
            <a:endParaRPr lang="en-GB" dirty="0"/>
          </a:p>
          <a:p>
            <a:pPr marL="0" indent="0" algn="just">
              <a:buNone/>
            </a:pPr>
            <a:endParaRPr lang="en-GB" dirty="0"/>
          </a:p>
        </p:txBody>
      </p:sp>
    </p:spTree>
    <p:extLst>
      <p:ext uri="{BB962C8B-B14F-4D97-AF65-F5344CB8AC3E}">
        <p14:creationId xmlns:p14="http://schemas.microsoft.com/office/powerpoint/2010/main" val="30893443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D07E-D2DB-4FE7-BCD1-376C706D5912}"/>
              </a:ext>
            </a:extLst>
          </p:cNvPr>
          <p:cNvSpPr>
            <a:spLocks noGrp="1"/>
          </p:cNvSpPr>
          <p:nvPr>
            <p:ph type="title"/>
          </p:nvPr>
        </p:nvSpPr>
        <p:spPr/>
        <p:txBody>
          <a:bodyPr/>
          <a:lstStyle/>
          <a:p>
            <a:pPr algn="ctr"/>
            <a:r>
              <a:rPr lang="el-GR" dirty="0">
                <a:latin typeface="+mn-lt"/>
              </a:rPr>
              <a:t>Επίλογος</a:t>
            </a:r>
            <a:endParaRPr lang="en-GB" dirty="0">
              <a:latin typeface="+mn-lt"/>
            </a:endParaRPr>
          </a:p>
        </p:txBody>
      </p:sp>
      <p:sp>
        <p:nvSpPr>
          <p:cNvPr id="3" name="Content Placeholder 2">
            <a:extLst>
              <a:ext uri="{FF2B5EF4-FFF2-40B4-BE49-F238E27FC236}">
                <a16:creationId xmlns:a16="http://schemas.microsoft.com/office/drawing/2014/main" id="{394A0069-9620-41A9-B2C6-2ECFD284B5DA}"/>
              </a:ext>
            </a:extLst>
          </p:cNvPr>
          <p:cNvSpPr>
            <a:spLocks noGrp="1"/>
          </p:cNvSpPr>
          <p:nvPr>
            <p:ph idx="1"/>
          </p:nvPr>
        </p:nvSpPr>
        <p:spPr/>
        <p:txBody>
          <a:bodyPr>
            <a:normAutofit fontScale="92500" lnSpcReduction="10000"/>
          </a:bodyPr>
          <a:lstStyle/>
          <a:p>
            <a:pPr marL="0" indent="0">
              <a:buNone/>
            </a:pPr>
            <a:r>
              <a:rPr lang="el-GR" dirty="0"/>
              <a:t>Με τη μαμά τώρα αρχίζουμε. Σαν να γεννιόμαστε σήμερα, σαν να είναι ετούτη η στιγμή το ξεκίνημα.</a:t>
            </a:r>
          </a:p>
          <a:p>
            <a:pPr marL="0" indent="0">
              <a:buNone/>
            </a:pPr>
            <a:r>
              <a:rPr lang="el-GR" dirty="0"/>
              <a:t>Με κρατά από το χέρι και βαδίζουμε. Μοιάζουν σκοτεινά στην αρχή όλα γύρω μας.</a:t>
            </a:r>
            <a:endParaRPr lang="en-GB" dirty="0"/>
          </a:p>
          <a:p>
            <a:pPr marL="0" indent="0">
              <a:buNone/>
            </a:pPr>
            <a:r>
              <a:rPr lang="el-GR" dirty="0"/>
              <a:t>Κρατάμε σφιχτά όμως η μια την άλλη και όλο γυρεύουμε να βρούμε το φως.</a:t>
            </a:r>
          </a:p>
          <a:p>
            <a:pPr marL="0" indent="0">
              <a:buNone/>
            </a:pPr>
            <a:r>
              <a:rPr lang="el-GR" dirty="0"/>
              <a:t>Βαδίζουμε και θέλουμε να ξεχάσουμε. Αυτά που μας πόνεσαν, αυτά που μας ράγισαν, αυτά που λίγο έλειψε να μας θρυμματίσουν.</a:t>
            </a:r>
          </a:p>
          <a:p>
            <a:pPr marL="0" indent="0">
              <a:buNone/>
            </a:pPr>
            <a:r>
              <a:rPr lang="el-GR" dirty="0"/>
              <a:t>Κι όσο κρατιόμαστε κι όσο βαδίζουμε, τόσο το φως μπαίνει μέσα απ’ τη χαραμάδα.</a:t>
            </a:r>
          </a:p>
          <a:p>
            <a:pPr marL="0" indent="0">
              <a:buNone/>
            </a:pPr>
            <a:r>
              <a:rPr lang="el-GR" dirty="0"/>
              <a:t>Κι όλο η χαραμάδα μεγεθύνεται, μέχρι που το φως λούζει τα πρόσωπά μας.</a:t>
            </a:r>
          </a:p>
          <a:p>
            <a:pPr marL="0" indent="0">
              <a:buNone/>
            </a:pPr>
            <a:r>
              <a:rPr lang="el-GR" dirty="0"/>
              <a:t>Κι έτσι αγκαλιασμένες βρίσκουμε πια δύναμη να χαμογελάμε.</a:t>
            </a:r>
            <a:endParaRPr lang="en-GB" dirty="0"/>
          </a:p>
        </p:txBody>
      </p:sp>
    </p:spTree>
    <p:extLst>
      <p:ext uri="{BB962C8B-B14F-4D97-AF65-F5344CB8AC3E}">
        <p14:creationId xmlns:p14="http://schemas.microsoft.com/office/powerpoint/2010/main" val="25088959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CA09E-6C79-4CE7-95AE-921BDA9C173A}"/>
              </a:ext>
            </a:extLst>
          </p:cNvPr>
          <p:cNvSpPr>
            <a:spLocks noGrp="1"/>
          </p:cNvSpPr>
          <p:nvPr>
            <p:ph type="title"/>
          </p:nvPr>
        </p:nvSpPr>
        <p:spPr>
          <a:xfrm>
            <a:off x="960100" y="978102"/>
            <a:ext cx="10588434" cy="1062644"/>
          </a:xfrm>
        </p:spPr>
        <p:txBody>
          <a:bodyPr anchor="b">
            <a:normAutofit/>
          </a:bodyPr>
          <a:lstStyle/>
          <a:p>
            <a:r>
              <a:rPr lang="el-GR" sz="340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Σχολιάζουμε συνολικά τον τρόπο που γράφει η συγγραφέας…</a:t>
            </a:r>
            <a:endParaRPr lang="en-GB" sz="340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71" name="Straight Connector 70">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9218" name="Picture 2" descr="Image result for woman writer clipart">
            <a:extLst>
              <a:ext uri="{FF2B5EF4-FFF2-40B4-BE49-F238E27FC236}">
                <a16:creationId xmlns:a16="http://schemas.microsoft.com/office/drawing/2014/main" id="{F1D05151-733E-4AFC-B24C-5FB649D1DF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31111" y="2811104"/>
            <a:ext cx="2932303" cy="292811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EF7C679-5653-4CF5-9276-E826CFBC93F6}"/>
              </a:ext>
            </a:extLst>
          </p:cNvPr>
          <p:cNvSpPr>
            <a:spLocks noGrp="1"/>
          </p:cNvSpPr>
          <p:nvPr>
            <p:ph idx="1"/>
          </p:nvPr>
        </p:nvSpPr>
        <p:spPr>
          <a:xfrm>
            <a:off x="4955354" y="2682433"/>
            <a:ext cx="6282169" cy="3215749"/>
          </a:xfrm>
        </p:spPr>
        <p:txBody>
          <a:bodyPr>
            <a:noAutofit/>
          </a:bodyPr>
          <a:lstStyle/>
          <a:p>
            <a:r>
              <a:rPr lang="el-GR" sz="3200" dirty="0">
                <a:latin typeface="Times New Roman" panose="02020603050405020304" pitchFamily="18" charset="0"/>
                <a:cs typeface="Times New Roman" panose="02020603050405020304" pitchFamily="18" charset="0"/>
              </a:rPr>
              <a:t>Κεντρίζει </a:t>
            </a:r>
            <a:r>
              <a:rPr lang="el-G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το ενδιαφέρον </a:t>
            </a:r>
            <a:r>
              <a:rPr lang="el-GR" sz="3200" dirty="0">
                <a:latin typeface="Times New Roman" panose="02020603050405020304" pitchFamily="18" charset="0"/>
                <a:cs typeface="Times New Roman" panose="02020603050405020304" pitchFamily="18" charset="0"/>
              </a:rPr>
              <a:t>του αναγνώστη </a:t>
            </a:r>
          </a:p>
          <a:p>
            <a:r>
              <a:rPr lang="el-GR" sz="3200" dirty="0">
                <a:latin typeface="Times New Roman" panose="02020603050405020304" pitchFamily="18" charset="0"/>
                <a:cs typeface="Times New Roman" panose="02020603050405020304" pitchFamily="18" charset="0"/>
              </a:rPr>
              <a:t>Τον κάνει </a:t>
            </a:r>
            <a:r>
              <a:rPr lang="el-G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συμμέτοχο</a:t>
            </a:r>
            <a:r>
              <a:rPr lang="el-GR" sz="3200" dirty="0">
                <a:latin typeface="Times New Roman" panose="02020603050405020304" pitchFamily="18" charset="0"/>
                <a:cs typeface="Times New Roman" panose="02020603050405020304" pitchFamily="18" charset="0"/>
              </a:rPr>
              <a:t> στα δρώμενα της ιστορίας</a:t>
            </a:r>
          </a:p>
          <a:p>
            <a:r>
              <a:rPr lang="el-GR" sz="3200" dirty="0">
                <a:latin typeface="Times New Roman" panose="02020603050405020304" pitchFamily="18" charset="0"/>
                <a:cs typeface="Times New Roman" panose="02020603050405020304" pitchFamily="18" charset="0"/>
              </a:rPr>
              <a:t>Τον μαγεύει με την </a:t>
            </a:r>
            <a:r>
              <a:rPr lang="el-G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ποιητικότητα</a:t>
            </a:r>
            <a:r>
              <a:rPr lang="el-GR" sz="3200" dirty="0">
                <a:latin typeface="Times New Roman" panose="02020603050405020304" pitchFamily="18" charset="0"/>
                <a:cs typeface="Times New Roman" panose="02020603050405020304" pitchFamily="18" charset="0"/>
              </a:rPr>
              <a:t> και υποβλητικότητά του</a:t>
            </a:r>
          </a:p>
          <a:p>
            <a:r>
              <a:rPr lang="el-GR" sz="3200" dirty="0">
                <a:latin typeface="Times New Roman" panose="02020603050405020304" pitchFamily="18" charset="0"/>
                <a:cs typeface="Times New Roman" panose="02020603050405020304" pitchFamily="18" charset="0"/>
              </a:rPr>
              <a:t>Καταθέτει </a:t>
            </a:r>
            <a:r>
              <a:rPr lang="el-G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αυτούσιο και σπαρακτικό </a:t>
            </a:r>
            <a:r>
              <a:rPr lang="el-GR" sz="3200" dirty="0">
                <a:latin typeface="Times New Roman" panose="02020603050405020304" pitchFamily="18" charset="0"/>
                <a:cs typeface="Times New Roman" panose="02020603050405020304" pitchFamily="18" charset="0"/>
              </a:rPr>
              <a:t>τον πόνο της Άννας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187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reading books">
            <a:extLst>
              <a:ext uri="{FF2B5EF4-FFF2-40B4-BE49-F238E27FC236}">
                <a16:creationId xmlns:a16="http://schemas.microsoft.com/office/drawing/2014/main" id="{92D5C3CA-FC3E-43A6-B9BC-80708AEB53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3" name="Content Placeholder 2">
            <a:extLst>
              <a:ext uri="{FF2B5EF4-FFF2-40B4-BE49-F238E27FC236}">
                <a16:creationId xmlns:a16="http://schemas.microsoft.com/office/drawing/2014/main" id="{F22E3683-C910-415F-A989-CAB656F69E6B}"/>
              </a:ext>
            </a:extLst>
          </p:cNvPr>
          <p:cNvSpPr>
            <a:spLocks noGrp="1"/>
          </p:cNvSpPr>
          <p:nvPr>
            <p:ph idx="1"/>
          </p:nvPr>
        </p:nvSpPr>
        <p:spPr>
          <a:xfrm>
            <a:off x="7782910" y="5242675"/>
            <a:ext cx="4330262" cy="683284"/>
          </a:xfrm>
        </p:spPr>
        <p:txBody>
          <a:bodyPr vert="horz" lIns="91440" tIns="45720" rIns="91440" bIns="45720" rtlCol="0">
            <a:noAutofit/>
          </a:bodyPr>
          <a:lstStyle/>
          <a:p>
            <a:pPr marL="0" indent="0" algn="ctr">
              <a:buNone/>
            </a:pPr>
            <a:r>
              <a:rPr lang="en-US" sz="4800" dirty="0">
                <a:latin typeface="Century Schoolbook" panose="02040604050505020304" pitchFamily="18" charset="0"/>
              </a:rPr>
              <a:t>Η α</a:t>
            </a:r>
            <a:r>
              <a:rPr lang="en-US" sz="4800" dirty="0" err="1">
                <a:latin typeface="Century Schoolbook" panose="02040604050505020304" pitchFamily="18" charset="0"/>
              </a:rPr>
              <a:t>ισθητική</a:t>
            </a:r>
            <a:r>
              <a:rPr lang="en-US" sz="4800" dirty="0">
                <a:latin typeface="Century Schoolbook" panose="02040604050505020304" pitchFamily="18" charset="0"/>
              </a:rPr>
              <a:t> απ</a:t>
            </a:r>
            <a:r>
              <a:rPr lang="en-US" sz="4800" dirty="0" err="1">
                <a:latin typeface="Century Schoolbook" panose="02040604050505020304" pitchFamily="18" charset="0"/>
              </a:rPr>
              <a:t>όλ</a:t>
            </a:r>
            <a:r>
              <a:rPr lang="en-US" sz="4800" dirty="0">
                <a:latin typeface="Century Schoolbook" panose="02040604050505020304" pitchFamily="18" charset="0"/>
              </a:rPr>
              <a:t>αυση!</a:t>
            </a:r>
          </a:p>
        </p:txBody>
      </p:sp>
      <p:cxnSp>
        <p:nvCxnSpPr>
          <p:cNvPr id="73" name="Straight Connector 7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593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3513</Words>
  <Application>Microsoft Office PowerPoint</Application>
  <PresentationFormat>Ευρεία οθόνη</PresentationFormat>
  <Paragraphs>252</Paragraphs>
  <Slides>76</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76</vt:i4>
      </vt:variant>
    </vt:vector>
  </HeadingPairs>
  <TitlesOfParts>
    <vt:vector size="85" baseType="lpstr">
      <vt:lpstr>Arial</vt:lpstr>
      <vt:lpstr>Bahnschrift Condensed</vt:lpstr>
      <vt:lpstr>Calibri</vt:lpstr>
      <vt:lpstr>Calibri Light</vt:lpstr>
      <vt:lpstr>Century</vt:lpstr>
      <vt:lpstr>Century Schoolbook</vt:lpstr>
      <vt:lpstr>Times New Roman</vt:lpstr>
      <vt:lpstr>Wingdings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Συναισθήματα</vt:lpstr>
      <vt:lpstr>Δύσκολα θέματα για τα παιδιά</vt:lpstr>
      <vt:lpstr>Θέμα: Ενδοοικογενειακή βία</vt:lpstr>
      <vt:lpstr>Προϋποθέσεις…</vt:lpstr>
      <vt:lpstr>Λίγα λόγια για την υπόθεση του βιβλίου</vt:lpstr>
      <vt:lpstr>Η Άννα (αφηγήτρια)</vt:lpstr>
      <vt:lpstr>Ο πατέρας</vt:lpstr>
      <vt:lpstr>Η μητέρα</vt:lpstr>
      <vt:lpstr>Η Νεφέλη – η φίλη</vt:lpstr>
      <vt:lpstr>Οι άλλοι</vt:lpstr>
      <vt:lpstr>Μέρος Β’ Οι τεχνικές, το ύφος και τα εκφραστικά μέσα της αφήγησης</vt:lpstr>
      <vt:lpstr>Πώς χειρίζεται γενικά το δύσκολο θέμα της;</vt:lpstr>
      <vt:lpstr>α’ τεχνική: Πρωτοπρόσωπη αφήγηση</vt:lpstr>
      <vt:lpstr>Τι εκφράζει η συγγραφέας μέσα από την πρωτοπρόσωπη αφήγηση;</vt:lpstr>
      <vt:lpstr>Ποια πλεονεκτήματα έχει η πρωτοπρόσωπη αφήγηση σε σχέση με την αφήγηση σε τρίτο πρόσωπο;</vt:lpstr>
      <vt:lpstr>Μίμηση-σκηνική αφήγηση</vt:lpstr>
      <vt:lpstr>Θεατρικότητα</vt:lpstr>
      <vt:lpstr>Παραδείγματα θεατρικότητας</vt:lpstr>
      <vt:lpstr>Παρουσίαση του PowerPoint</vt:lpstr>
      <vt:lpstr>Παρουσίαση του PowerPoint</vt:lpstr>
      <vt:lpstr>Παρουσίαση του PowerPoint</vt:lpstr>
      <vt:lpstr>Απόσπασμα 3</vt:lpstr>
      <vt:lpstr>Ποιο ρήμα έχετε παρατηρήσει ότι επαναλαμβάνεται συχνά; Γιατί;</vt:lpstr>
      <vt:lpstr>Παρουσίαση του PowerPoint</vt:lpstr>
      <vt:lpstr>β’ τεχνική: Επανάληψη</vt:lpstr>
      <vt:lpstr>Παρουσίαση του PowerPoint</vt:lpstr>
      <vt:lpstr>Παρουσίαση του PowerPoint</vt:lpstr>
      <vt:lpstr>Απόσπασμα 1 </vt:lpstr>
      <vt:lpstr>Άσκηση:Αν προσθέσω χρονικούς συνδέσμους πώς θα αλλάξει ο χαρακτήρας του κειμένου;</vt:lpstr>
      <vt:lpstr>Απόσπασμα 2 </vt:lpstr>
      <vt:lpstr>Παρουσίαση του PowerPoint</vt:lpstr>
      <vt:lpstr>Παρουσίαση του PowerPoint</vt:lpstr>
      <vt:lpstr>γ’ τεχνική: Ελλειπτικές προτάσεις</vt:lpstr>
      <vt:lpstr>Παρουσίαση του PowerPoint</vt:lpstr>
      <vt:lpstr>Τι παρατηρείτε στο πιο κάτω απόσπασμα;</vt:lpstr>
      <vt:lpstr>Τι παρατηρείτε στο πιο κάτω απόσπασμα;</vt:lpstr>
      <vt:lpstr>δ’ τεχνική: Αναδίπλωση</vt:lpstr>
      <vt:lpstr>Παρουσίαση του PowerPoint</vt:lpstr>
      <vt:lpstr>Παρουσίαση του PowerPoint</vt:lpstr>
      <vt:lpstr>Παρουσίαση του PowerPoint</vt:lpstr>
      <vt:lpstr>δ’ τεχνική: Αναδίπλωση</vt:lpstr>
      <vt:lpstr>Παρουσίαση του PowerPoint</vt:lpstr>
      <vt:lpstr>ε’ τεχνική: Ερωτήματα</vt:lpstr>
      <vt:lpstr>Τα τρία μεγάλα ερωτήματα</vt:lpstr>
      <vt:lpstr>Παρουσίαση του PowerPoint</vt:lpstr>
      <vt:lpstr>Συμπληρώνω τις ερωτήσεις…</vt:lpstr>
      <vt:lpstr>Παρουσίαση του PowerPoint</vt:lpstr>
      <vt:lpstr>Παρουσίαση του PowerPoint</vt:lpstr>
      <vt:lpstr>Παρουσίαση του PowerPoint</vt:lpstr>
      <vt:lpstr>Παρουσίαση του PowerPoint</vt:lpstr>
      <vt:lpstr>Πώς ηθογραφούνται τα πρόσωπα;</vt:lpstr>
      <vt:lpstr>Παράδειγμα</vt:lpstr>
      <vt:lpstr>Παράδειγμα</vt:lpstr>
      <vt:lpstr>Ύφος</vt:lpstr>
      <vt:lpstr>Παραδείγματα</vt:lpstr>
      <vt:lpstr>Εκφραστικά μέσα</vt:lpstr>
      <vt:lpstr>Παραδείγματα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Συμπληρώστε τις παρομοιώσεις…</vt:lpstr>
      <vt:lpstr>Παρουσίαση του PowerPoint</vt:lpstr>
      <vt:lpstr>Παρουσίαση του PowerPoint</vt:lpstr>
      <vt:lpstr>Τι γυρεύει μια μύγα μέσα στο κείμενο;;;</vt:lpstr>
      <vt:lpstr>Παρουσίαση του PowerPoint</vt:lpstr>
      <vt:lpstr>Επίλογος</vt:lpstr>
      <vt:lpstr>Σχολιάζουμε συνολικά τον τρόπο που γράφει η συγγραφέας…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Antonis Sergis</dc:creator>
  <cp:lastModifiedBy>Άντρη Αντωνίου</cp:lastModifiedBy>
  <cp:revision>15</cp:revision>
  <dcterms:created xsi:type="dcterms:W3CDTF">2019-04-19T18:06:01Z</dcterms:created>
  <dcterms:modified xsi:type="dcterms:W3CDTF">2019-05-13T14:57:16Z</dcterms:modified>
</cp:coreProperties>
</file>